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38"/>
  </p:notesMasterIdLst>
  <p:handoutMasterIdLst>
    <p:handoutMasterId r:id="rId39"/>
  </p:handoutMasterIdLst>
  <p:sldIdLst>
    <p:sldId id="412" r:id="rId2"/>
    <p:sldId id="494" r:id="rId3"/>
    <p:sldId id="525" r:id="rId4"/>
    <p:sldId id="526" r:id="rId5"/>
    <p:sldId id="541" r:id="rId6"/>
    <p:sldId id="515" r:id="rId7"/>
    <p:sldId id="443" r:id="rId8"/>
    <p:sldId id="446" r:id="rId9"/>
    <p:sldId id="531" r:id="rId10"/>
    <p:sldId id="532" r:id="rId11"/>
    <p:sldId id="530" r:id="rId12"/>
    <p:sldId id="537" r:id="rId13"/>
    <p:sldId id="538" r:id="rId14"/>
    <p:sldId id="517" r:id="rId15"/>
    <p:sldId id="548" r:id="rId16"/>
    <p:sldId id="551" r:id="rId17"/>
    <p:sldId id="518" r:id="rId18"/>
    <p:sldId id="519" r:id="rId19"/>
    <p:sldId id="549" r:id="rId20"/>
    <p:sldId id="520" r:id="rId21"/>
    <p:sldId id="550" r:id="rId22"/>
    <p:sldId id="521" r:id="rId23"/>
    <p:sldId id="553" r:id="rId24"/>
    <p:sldId id="522" r:id="rId25"/>
    <p:sldId id="533" r:id="rId26"/>
    <p:sldId id="552" r:id="rId27"/>
    <p:sldId id="542" r:id="rId28"/>
    <p:sldId id="543" r:id="rId29"/>
    <p:sldId id="544" r:id="rId30"/>
    <p:sldId id="545" r:id="rId31"/>
    <p:sldId id="546" r:id="rId32"/>
    <p:sldId id="523" r:id="rId33"/>
    <p:sldId id="524" r:id="rId34"/>
    <p:sldId id="534" r:id="rId35"/>
    <p:sldId id="540" r:id="rId36"/>
    <p:sldId id="450" r:id="rId37"/>
  </p:sldIdLst>
  <p:sldSz cx="9144000" cy="5143500" type="screen16x9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A4A3A4"/>
          </p15:clr>
        </p15:guide>
        <p15:guide id="2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0033CC"/>
    <a:srgbClr val="00CC00"/>
    <a:srgbClr val="CC0000"/>
    <a:srgbClr val="A71930"/>
    <a:srgbClr val="811A20"/>
    <a:srgbClr val="C8BC0B"/>
    <a:srgbClr val="DA9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5" autoAdjust="0"/>
  </p:normalViewPr>
  <p:slideViewPr>
    <p:cSldViewPr>
      <p:cViewPr varScale="1">
        <p:scale>
          <a:sx n="142" d="100"/>
          <a:sy n="142" d="100"/>
        </p:scale>
        <p:origin x="714" y="120"/>
      </p:cViewPr>
      <p:guideLst>
        <p:guide orient="horz" pos="576"/>
        <p:guide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2728"/>
    </p:cViewPr>
  </p:sorterViewPr>
  <p:notesViewPr>
    <p:cSldViewPr>
      <p:cViewPr varScale="1">
        <p:scale>
          <a:sx n="60" d="100"/>
          <a:sy n="60" d="100"/>
        </p:scale>
        <p:origin x="-1574" y="-91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BD0E38C1-0F90-4C85-D2B4-78523F58AB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50BEB18-3172-7AC0-6528-B5E9D38F52D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A711F73E-1A8C-26D3-F80A-2450E446124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FE5CA23-D449-DD68-EF00-8AAA1308F1D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EA60A48A-4146-416F-8225-7A46B923DC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7CC9496-CAF3-AA6E-D16F-1A218BBC79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29AAFA2-4734-2F3E-F70C-48546FA7293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DC72D784-C8CA-4273-A8A0-4EC513D2E2B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3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A7E778E8-FD11-B709-A616-9AF20D1D37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0C54B7B0-C8DF-E02E-804A-3495195668A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B80619D8-4F5E-E356-5D6A-01600A56E2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BE5268C1-054C-47DB-B6A6-EF66F4F3F5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ＭＳ Ｐゴシック" pitchFamily="6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241BAD11-A578-0A08-3715-D6E5B77D49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726E9DC3-139F-59EA-BA42-A4C6888374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" panose="02020603050405020304" pitchFamily="18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E6772B6D-571A-01C4-DB1E-7A2FB85D2B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32229D-7CA1-40F1-AF2A-54058EE89619}" type="slidenum">
              <a:rPr lang="en-US" altLang="en-US" sz="1200" smtClean="0">
                <a:latin typeface="Times" panose="02020603050405020304" pitchFamily="18" charset="0"/>
              </a:rPr>
              <a:pPr/>
              <a:t>1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5268C1-054C-47DB-B6A6-EF66F4F3F51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054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5268C1-054C-47DB-B6A6-EF66F4F3F51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34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their cost and long exposure time limit their use to proof-of-concept devices on small areas. In the framework of solar cell fabrication, specific techniques are required to structure matter at the nanoscale while being low-cost, scalable (patterned area &gt;15 x 15 cm2 ) and versatile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5268C1-054C-47DB-B6A6-EF66F4F3F5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93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their cost and long exposure time limit their use to proof-of-concept devices on small areas. In the framework of solar cell fabrication, specific techniques are required to structure matter at the nanoscale while being low-cost, scalable (patterned area &gt;15 x 15 cm2 ) and versatile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5268C1-054C-47DB-B6A6-EF66F4F3F5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226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5268C1-054C-47DB-B6A6-EF66F4F3F5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659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5268C1-054C-47DB-B6A6-EF66F4F3F5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411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5268C1-054C-47DB-B6A6-EF66F4F3F5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90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9B3C2D23-293E-D115-5039-3166689F3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D25EF0E6-CB46-477D-2A1F-36D30F2127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" panose="02020603050405020304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D9B4BFD-E066-22B8-20F3-6A61206181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386DA8-1213-4E43-980D-854FCC4DADBA}" type="slidenum">
              <a:rPr lang="en-US" altLang="en-US" sz="1200" smtClean="0">
                <a:latin typeface="Times" panose="02020603050405020304" pitchFamily="18" charset="0"/>
              </a:rPr>
              <a:pPr/>
              <a:t>36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foto-1-breed.jpg">
            <a:extLst>
              <a:ext uri="{FF2B5EF4-FFF2-40B4-BE49-F238E27FC236}">
                <a16:creationId xmlns:a16="http://schemas.microsoft.com/office/drawing/2014/main" id="{99849BE5-1A7E-3307-508A-78FF722D6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-titel.png">
            <a:extLst>
              <a:ext uri="{FF2B5EF4-FFF2-40B4-BE49-F238E27FC236}">
                <a16:creationId xmlns:a16="http://schemas.microsoft.com/office/drawing/2014/main" id="{566C3433-98A3-39BA-E68F-BB9618D340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0"/>
          <a:stretch>
            <a:fillRect/>
          </a:stretch>
        </p:blipFill>
        <p:spPr bwMode="auto">
          <a:xfrm>
            <a:off x="179388" y="2463800"/>
            <a:ext cx="87852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8" descr="logo-slide-titel.png">
            <a:extLst>
              <a:ext uri="{FF2B5EF4-FFF2-40B4-BE49-F238E27FC236}">
                <a16:creationId xmlns:a16="http://schemas.microsoft.com/office/drawing/2014/main" id="{9FA255D9-5975-EF98-AD96-8A8CFF7FE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8566"/>
          <a:stretch>
            <a:fillRect/>
          </a:stretch>
        </p:blipFill>
        <p:spPr bwMode="auto">
          <a:xfrm>
            <a:off x="179388" y="123825"/>
            <a:ext cx="8785225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15616" y="2859828"/>
            <a:ext cx="7632848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115616" y="3507854"/>
            <a:ext cx="7632848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F4F4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878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6">
            <a:extLst>
              <a:ext uri="{FF2B5EF4-FFF2-40B4-BE49-F238E27FC236}">
                <a16:creationId xmlns:a16="http://schemas.microsoft.com/office/drawing/2014/main" id="{3C533B46-9100-2C25-6D2A-E20CE427F57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pic>
        <p:nvPicPr>
          <p:cNvPr id="3" name="Afbeelding 7" descr="logo-slide-titel-wit.png">
            <a:extLst>
              <a:ext uri="{FF2B5EF4-FFF2-40B4-BE49-F238E27FC236}">
                <a16:creationId xmlns:a16="http://schemas.microsoft.com/office/drawing/2014/main" id="{E426C852-F69B-12C3-542E-45B320957E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3"/>
          <a:stretch>
            <a:fillRect/>
          </a:stretch>
        </p:blipFill>
        <p:spPr bwMode="auto">
          <a:xfrm>
            <a:off x="250825" y="2286000"/>
            <a:ext cx="86423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8" descr="logo-slide-titel-wit.png">
            <a:extLst>
              <a:ext uri="{FF2B5EF4-FFF2-40B4-BE49-F238E27FC236}">
                <a16:creationId xmlns:a16="http://schemas.microsoft.com/office/drawing/2014/main" id="{98B5B6F4-844E-5236-E44A-A4143747F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0"/>
          <a:stretch>
            <a:fillRect/>
          </a:stretch>
        </p:blipFill>
        <p:spPr bwMode="auto">
          <a:xfrm>
            <a:off x="250825" y="195263"/>
            <a:ext cx="8642350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5576" y="836712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BE"/>
              <a:t>Titelstijl van model bewerken</a:t>
            </a:r>
            <a:endParaRPr lang="nl-BE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55576" y="1484738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Klik om de 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4827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50CA2E43-388A-B78E-1A74-38497D195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E84F7F6C-864B-0200-E77B-0EB66A174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43558"/>
            <a:ext cx="4038600" cy="367240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43558"/>
            <a:ext cx="4038600" cy="367240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lang="nl-BE" sz="1400" kern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318E6D3B-54CE-B8B4-986E-4DBA797E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0A696-4562-4899-B16C-1110E7AE6798}" type="datetime1">
              <a:rPr lang="nl-BE" altLang="en-US"/>
              <a:pPr>
                <a:defRPr/>
              </a:pPr>
              <a:t>23/11/2023</a:t>
            </a:fld>
            <a:endParaRPr lang="nl-BE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E0DEFCF-5B57-D28C-50CC-87798262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7820E9-9996-6ED8-B3F4-49BFC199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F7C3C-ED86-49A8-AA59-DDB1330260B2}" type="slidenum">
              <a:rPr lang="nl-BE" altLang="en-US"/>
              <a:pPr>
                <a:defRPr/>
              </a:pPr>
              <a:t>‹#›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5836723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1DA0B6B6-D2A6-1604-3F38-672A533A04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9B1AD42A-AFDA-67BA-6903-4339759B3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idx="1"/>
          </p:nvPr>
        </p:nvSpPr>
        <p:spPr bwMode="auto">
          <a:xfrm>
            <a:off x="251520" y="627534"/>
            <a:ext cx="8640960" cy="39424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000">
                <a:latin typeface="Verdana"/>
              </a:defRPr>
            </a:lvl1pPr>
            <a:lvl2pPr algn="l">
              <a:defRPr sz="2400" baseline="0">
                <a:latin typeface="Verdana"/>
              </a:defRPr>
            </a:lvl2pPr>
            <a:lvl3pPr>
              <a:defRPr sz="2000">
                <a:latin typeface="Verdana"/>
              </a:defRPr>
            </a:lvl3pPr>
            <a:lvl4pPr>
              <a:defRPr sz="1500">
                <a:latin typeface="Verdana"/>
              </a:defRPr>
            </a:lvl4pPr>
            <a:lvl5pPr>
              <a:defRPr sz="1500">
                <a:latin typeface="Verdana"/>
              </a:defRPr>
            </a:lvl5pPr>
          </a:lstStyle>
          <a:p>
            <a:pPr lvl="1"/>
            <a:endParaRPr lang="nl-BE" noProof="0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355CF12-CC59-438F-2B2B-FA5D41A9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B23E0-E7EC-4FDE-A6CA-6EB3B709A201}" type="datetime1">
              <a:rPr lang="nl-BE" altLang="en-US"/>
              <a:pPr>
                <a:defRPr/>
              </a:pPr>
              <a:t>23/11/2023</a:t>
            </a:fld>
            <a:endParaRPr lang="nl-BE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0F4912E-94F4-E9BE-DA66-32C0B335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91FF-DCE5-4DDB-8850-2C353D6D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77A19-385D-4171-802B-6C981D49905C}" type="slidenum">
              <a:rPr lang="nl-BE" altLang="en-US"/>
              <a:pPr>
                <a:defRPr/>
              </a:pPr>
              <a:t>‹#›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389618116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EFBFB906-3025-ABB4-8E6B-43E9B64711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DAA602E4-8560-CD08-D0C7-CFE4036564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EBBB76E-6972-670B-ECDB-1666783C8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3CDA2-0E48-4330-A8FC-4AD8489CF23D}" type="datetime1">
              <a:rPr lang="nl-BE" altLang="en-US"/>
              <a:pPr>
                <a:defRPr/>
              </a:pPr>
              <a:t>23/11/2023</a:t>
            </a:fld>
            <a:endParaRPr lang="nl-BE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383E68B-D700-13BB-A796-4CF9515D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B64D6-43AF-B273-16C7-0B8C4662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58F0E-62BE-4FF5-8946-A581BFBBC5FA}" type="slidenum">
              <a:rPr lang="nl-BE" altLang="en-US"/>
              <a:pPr>
                <a:defRPr/>
              </a:pPr>
              <a:t>‹#›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6386686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56799F15-15FC-D273-E42D-8AC0FEED427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US"/>
              <a:t>Titelstijl van model bewerken</a:t>
            </a:r>
            <a:endParaRPr lang="nl-NL" altLang="en-US"/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19F23894-303F-CB96-001B-385FC83904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US"/>
              <a:t>Klik om de tekststijl van het model te bewerken</a:t>
            </a:r>
          </a:p>
          <a:p>
            <a:pPr lvl="1"/>
            <a:r>
              <a:rPr lang="nl-BE" altLang="en-US"/>
              <a:t>Tweede niveau</a:t>
            </a:r>
          </a:p>
          <a:p>
            <a:pPr lvl="2"/>
            <a:r>
              <a:rPr lang="nl-BE" altLang="en-US"/>
              <a:t>Derde niveau</a:t>
            </a:r>
          </a:p>
          <a:p>
            <a:pPr lvl="3"/>
            <a:r>
              <a:rPr lang="nl-BE" altLang="en-US"/>
              <a:t>Vierde niveau</a:t>
            </a:r>
          </a:p>
          <a:p>
            <a:pPr lvl="4"/>
            <a:r>
              <a:rPr lang="nl-BE" altLang="en-US"/>
              <a:t>Vijfde niveau</a:t>
            </a:r>
            <a:endParaRPr lang="nl-NL" alt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230739-D2D8-FA67-0AF1-8DFF11829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1D95DE5-C8B9-4F62-BCD5-10B101C5305E}" type="datetimeFigureOut">
              <a:rPr lang="nl-NL" altLang="en-US"/>
              <a:pPr>
                <a:defRPr/>
              </a:pPr>
              <a:t>23-11-2023</a:t>
            </a:fld>
            <a:endParaRPr lang="nl-NL" alt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DC3352-CAF3-01FB-B30F-1284187A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4127E1-C1F6-E8C1-2F38-F23E46B39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3BD8D69-0FE2-411B-AF79-AB0DBDE8FFE3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5A3AFFE6-D295-8328-DFA7-DCB2BE30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13" y="2859088"/>
            <a:ext cx="7632700" cy="6318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/>
              <a:t>MINAT Lecture 5: Micro- and nanostructures in solar cells</a:t>
            </a:r>
            <a:endParaRPr lang="nl-NL" altLang="en-US" sz="2600" dirty="0">
              <a:ea typeface="MS PGothic" panose="020B0600070205080204" pitchFamily="34" charset="-128"/>
            </a:endParaRPr>
          </a:p>
        </p:txBody>
      </p:sp>
      <p:sp>
        <p:nvSpPr>
          <p:cNvPr id="9219" name="Subtitel 2">
            <a:extLst>
              <a:ext uri="{FF2B5EF4-FFF2-40B4-BE49-F238E27FC236}">
                <a16:creationId xmlns:a16="http://schemas.microsoft.com/office/drawing/2014/main" id="{2FE52471-34F6-630D-D5C5-9BA4CFDED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013" y="3579813"/>
            <a:ext cx="7632700" cy="431800"/>
          </a:xfrm>
        </p:spPr>
        <p:txBody>
          <a:bodyPr/>
          <a:lstStyle/>
          <a:p>
            <a:r>
              <a:rPr lang="nl-NL" altLang="en-US">
                <a:ea typeface="MS PGothic" panose="020B0600070205080204" pitchFamily="34" charset="-128"/>
              </a:rPr>
              <a:t>Jessica de Wild (Jessica.dewild@uhassselt.be)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0C4197-007A-7A2C-333A-7372EACE14D2}"/>
              </a:ext>
            </a:extLst>
          </p:cNvPr>
          <p:cNvGrpSpPr/>
          <p:nvPr/>
        </p:nvGrpSpPr>
        <p:grpSpPr>
          <a:xfrm rot="304024">
            <a:off x="926512" y="1869505"/>
            <a:ext cx="2004694" cy="1047811"/>
            <a:chOff x="2371075" y="2170332"/>
            <a:chExt cx="2004694" cy="104781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C93A229-7B08-5914-A8AE-1481A759E435}"/>
                </a:ext>
              </a:extLst>
            </p:cNvPr>
            <p:cNvSpPr/>
            <p:nvPr/>
          </p:nvSpPr>
          <p:spPr>
            <a:xfrm>
              <a:off x="4303761" y="2170332"/>
              <a:ext cx="72008" cy="7835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8BE52E3-7AB8-CC25-67DF-F81559CB06F4}"/>
                </a:ext>
              </a:extLst>
            </p:cNvPr>
            <p:cNvSpPr/>
            <p:nvPr/>
          </p:nvSpPr>
          <p:spPr>
            <a:xfrm>
              <a:off x="2371075" y="3139787"/>
              <a:ext cx="72008" cy="783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9" name="Tijdelijke aanduiding voor inhoud 7">
            <a:extLst>
              <a:ext uri="{FF2B5EF4-FFF2-40B4-BE49-F238E27FC236}">
                <a16:creationId xmlns:a16="http://schemas.microsoft.com/office/drawing/2014/main" id="{163C4ED6-176F-6648-4F14-6CECBAAAC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628650"/>
            <a:ext cx="8642350" cy="3943350"/>
          </a:xfrm>
        </p:spPr>
        <p:txBody>
          <a:bodyPr/>
          <a:lstStyle/>
          <a:p>
            <a:r>
              <a:rPr lang="nl-NL" altLang="en-US" sz="1800" dirty="0">
                <a:latin typeface="Verdana" panose="020B0604030504040204" pitchFamily="34" charset="0"/>
              </a:rPr>
              <a:t>Back reflector: </a:t>
            </a:r>
            <a:r>
              <a:rPr lang="nl-NL" altLang="en-US" sz="1800" dirty="0" err="1">
                <a:latin typeface="Verdana" panose="020B0604030504040204" pitchFamily="34" charset="0"/>
              </a:rPr>
              <a:t>gives</a:t>
            </a:r>
            <a:r>
              <a:rPr lang="nl-NL" altLang="en-US" sz="1800" dirty="0">
                <a:latin typeface="Verdana" panose="020B0604030504040204" pitchFamily="34" charset="0"/>
              </a:rPr>
              <a:t> </a:t>
            </a:r>
            <a:r>
              <a:rPr lang="nl-NL" altLang="en-US" sz="1800" dirty="0" err="1">
                <a:latin typeface="Verdana" panose="020B0604030504040204" pitchFamily="34" charset="0"/>
              </a:rPr>
              <a:t>unabsorbed</a:t>
            </a:r>
            <a:r>
              <a:rPr lang="nl-NL" altLang="en-US" sz="1800" dirty="0">
                <a:latin typeface="Verdana" panose="020B0604030504040204" pitchFamily="34" charset="0"/>
              </a:rPr>
              <a:t> light a second change </a:t>
            </a:r>
            <a:r>
              <a:rPr lang="nl-NL" altLang="en-US" sz="1800" dirty="0" err="1">
                <a:latin typeface="Verdana" panose="020B0604030504040204" pitchFamily="34" charset="0"/>
              </a:rPr>
              <a:t>to</a:t>
            </a:r>
            <a:r>
              <a:rPr lang="nl-NL" altLang="en-US" sz="1800" dirty="0">
                <a:latin typeface="Verdana" panose="020B0604030504040204" pitchFamily="34" charset="0"/>
              </a:rPr>
              <a:t> </a:t>
            </a:r>
            <a:r>
              <a:rPr lang="nl-NL" altLang="en-US" sz="1800" dirty="0" err="1">
                <a:latin typeface="Verdana" panose="020B0604030504040204" pitchFamily="34" charset="0"/>
              </a:rPr>
              <a:t>be</a:t>
            </a:r>
            <a:r>
              <a:rPr lang="nl-NL" altLang="en-US" sz="1800" dirty="0">
                <a:latin typeface="Verdana" panose="020B0604030504040204" pitchFamily="34" charset="0"/>
              </a:rPr>
              <a:t> </a:t>
            </a:r>
            <a:r>
              <a:rPr lang="nl-NL" altLang="en-US" sz="1800" dirty="0" err="1">
                <a:latin typeface="Verdana" panose="020B0604030504040204" pitchFamily="34" charset="0"/>
              </a:rPr>
              <a:t>absorbed</a:t>
            </a:r>
            <a:r>
              <a:rPr lang="nl-NL" altLang="en-US" sz="1800" dirty="0">
                <a:latin typeface="Verdana" panose="020B0604030504040204" pitchFamily="34" charset="0"/>
              </a:rPr>
              <a:t> (double pass </a:t>
            </a:r>
            <a:r>
              <a:rPr lang="nl-NL" altLang="en-US" sz="1800" dirty="0" err="1">
                <a:latin typeface="Verdana" panose="020B0604030504040204" pitchFamily="34" charset="0"/>
              </a:rPr>
              <a:t>absorption</a:t>
            </a:r>
            <a:r>
              <a:rPr lang="nl-NL" altLang="en-US" sz="1800" dirty="0">
                <a:latin typeface="Verdana" panose="020B0604030504040204" pitchFamily="34" charset="0"/>
              </a:rPr>
              <a:t>)</a:t>
            </a:r>
          </a:p>
          <a:p>
            <a:endParaRPr lang="nl-NL" altLang="en-US" sz="1800" dirty="0">
              <a:latin typeface="Verdana" panose="020B0604030504040204" pitchFamily="34" charset="0"/>
            </a:endParaRPr>
          </a:p>
          <a:p>
            <a:endParaRPr lang="nl-NL" altLang="en-US" sz="1800" dirty="0">
              <a:latin typeface="Verdana" panose="020B0604030504040204" pitchFamily="34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99984E0-7658-32B1-190B-9045AB50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74625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err="1"/>
              <a:t>Absorption</a:t>
            </a:r>
            <a:endParaRPr lang="nl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F41E39-CDF2-158E-9079-603391BDE7DC}"/>
              </a:ext>
            </a:extLst>
          </p:cNvPr>
          <p:cNvSpPr/>
          <p:nvPr/>
        </p:nvSpPr>
        <p:spPr>
          <a:xfrm>
            <a:off x="1979712" y="2158058"/>
            <a:ext cx="2952750" cy="127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C605B4-CB21-6A3A-3D83-2BA256006017}"/>
              </a:ext>
            </a:extLst>
          </p:cNvPr>
          <p:cNvCxnSpPr/>
          <p:nvPr/>
        </p:nvCxnSpPr>
        <p:spPr>
          <a:xfrm>
            <a:off x="2357537" y="2199333"/>
            <a:ext cx="0" cy="865187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0ACB5A-803B-230C-A59E-CFC00FFC75A1}"/>
              </a:ext>
            </a:extLst>
          </p:cNvPr>
          <p:cNvCxnSpPr>
            <a:cxnSpLocks/>
          </p:cNvCxnSpPr>
          <p:nvPr/>
        </p:nvCxnSpPr>
        <p:spPr>
          <a:xfrm>
            <a:off x="2843312" y="2199333"/>
            <a:ext cx="0" cy="1152525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C9A966-6BA3-03A8-AAC2-A3D596A0B296}"/>
              </a:ext>
            </a:extLst>
          </p:cNvPr>
          <p:cNvCxnSpPr>
            <a:cxnSpLocks/>
          </p:cNvCxnSpPr>
          <p:nvPr/>
        </p:nvCxnSpPr>
        <p:spPr>
          <a:xfrm>
            <a:off x="3276700" y="2205683"/>
            <a:ext cx="0" cy="121920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B29FF3-459E-6FCF-EE0A-BF88D7F191FD}"/>
              </a:ext>
            </a:extLst>
          </p:cNvPr>
          <p:cNvCxnSpPr>
            <a:cxnSpLocks/>
          </p:cNvCxnSpPr>
          <p:nvPr/>
        </p:nvCxnSpPr>
        <p:spPr>
          <a:xfrm>
            <a:off x="3708500" y="2199333"/>
            <a:ext cx="0" cy="122555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6C850-79F6-2DF1-1916-909567AA6829}"/>
              </a:ext>
            </a:extLst>
          </p:cNvPr>
          <p:cNvCxnSpPr>
            <a:cxnSpLocks/>
          </p:cNvCxnSpPr>
          <p:nvPr/>
        </p:nvCxnSpPr>
        <p:spPr>
          <a:xfrm>
            <a:off x="4140300" y="2199333"/>
            <a:ext cx="0" cy="122555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508974-BDBF-7043-12D2-7C4F599646D1}"/>
              </a:ext>
            </a:extLst>
          </p:cNvPr>
          <p:cNvCxnSpPr>
            <a:cxnSpLocks/>
          </p:cNvCxnSpPr>
          <p:nvPr/>
        </p:nvCxnSpPr>
        <p:spPr>
          <a:xfrm>
            <a:off x="4572100" y="2219970"/>
            <a:ext cx="0" cy="120491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8DD466-B393-8E5F-CEB7-20C804167090}"/>
              </a:ext>
            </a:extLst>
          </p:cNvPr>
          <p:cNvCxnSpPr>
            <a:cxnSpLocks/>
          </p:cNvCxnSpPr>
          <p:nvPr/>
        </p:nvCxnSpPr>
        <p:spPr>
          <a:xfrm>
            <a:off x="5034062" y="2158058"/>
            <a:ext cx="0" cy="12668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48" name="TextBox 15">
            <a:extLst>
              <a:ext uri="{FF2B5EF4-FFF2-40B4-BE49-F238E27FC236}">
                <a16:creationId xmlns:a16="http://schemas.microsoft.com/office/drawing/2014/main" id="{B82D2410-2FE8-6042-0BBE-573E071FF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965" y="2326333"/>
            <a:ext cx="12652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Verdana" panose="020B0604030504040204" pitchFamily="34" charset="0"/>
              </a:rPr>
              <a:t>500 nm</a:t>
            </a:r>
            <a:endParaRPr lang="en-GB" altLang="en-US" sz="2800" dirty="0">
              <a:latin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F0D5A-7D3A-F2C0-5B22-FCD24C2A4211}"/>
              </a:ext>
            </a:extLst>
          </p:cNvPr>
          <p:cNvSpPr/>
          <p:nvPr/>
        </p:nvSpPr>
        <p:spPr>
          <a:xfrm>
            <a:off x="1979712" y="3424883"/>
            <a:ext cx="2952750" cy="2381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50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Back reflector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ECA92C-B968-A2FF-6B21-A144D2A42E0E}"/>
              </a:ext>
            </a:extLst>
          </p:cNvPr>
          <p:cNvCxnSpPr>
            <a:cxnSpLocks/>
          </p:cNvCxnSpPr>
          <p:nvPr/>
        </p:nvCxnSpPr>
        <p:spPr>
          <a:xfrm flipV="1">
            <a:off x="3860900" y="2561555"/>
            <a:ext cx="0" cy="86719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3F97D-76D2-40D1-8063-E6AD675E86EA}"/>
              </a:ext>
            </a:extLst>
          </p:cNvPr>
          <p:cNvCxnSpPr>
            <a:cxnSpLocks/>
          </p:cNvCxnSpPr>
          <p:nvPr/>
        </p:nvCxnSpPr>
        <p:spPr>
          <a:xfrm flipV="1">
            <a:off x="4306988" y="2205683"/>
            <a:ext cx="0" cy="1195388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8956CE-3656-47C5-7229-5AEC3EA9288B}"/>
              </a:ext>
            </a:extLst>
          </p:cNvPr>
          <p:cNvCxnSpPr>
            <a:cxnSpLocks/>
          </p:cNvCxnSpPr>
          <p:nvPr/>
        </p:nvCxnSpPr>
        <p:spPr>
          <a:xfrm flipV="1">
            <a:off x="4716140" y="1851670"/>
            <a:ext cx="0" cy="154940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93E11B-B691-9F34-BEC4-EA04D7D7C624}"/>
              </a:ext>
            </a:extLst>
          </p:cNvPr>
          <p:cNvCxnSpPr>
            <a:cxnSpLocks/>
          </p:cNvCxnSpPr>
          <p:nvPr/>
        </p:nvCxnSpPr>
        <p:spPr>
          <a:xfrm flipV="1">
            <a:off x="3419996" y="2887513"/>
            <a:ext cx="0" cy="506413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04899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29912246-405B-3686-B30A-088BC7979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sz="1800" dirty="0">
                <a:latin typeface="Verdana" panose="020B0604030504040204" pitchFamily="34" charset="0"/>
              </a:rPr>
              <a:t>Light scattering: increasing path length</a:t>
            </a: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6700F8C8-055E-F157-D8EF-741712F3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/>
              <a:t>Light management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36052-2DBD-178E-B8E8-9A10A476E597}"/>
              </a:ext>
            </a:extLst>
          </p:cNvPr>
          <p:cNvSpPr/>
          <p:nvPr/>
        </p:nvSpPr>
        <p:spPr>
          <a:xfrm>
            <a:off x="796925" y="1589088"/>
            <a:ext cx="2952750" cy="127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3E0A44-687B-6FCD-8111-1E0C4374D11E}"/>
              </a:ext>
            </a:extLst>
          </p:cNvPr>
          <p:cNvCxnSpPr/>
          <p:nvPr/>
        </p:nvCxnSpPr>
        <p:spPr>
          <a:xfrm>
            <a:off x="1174750" y="1630363"/>
            <a:ext cx="0" cy="865187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32F7F6-AD0B-BCBE-D90E-0661415C5A27}"/>
              </a:ext>
            </a:extLst>
          </p:cNvPr>
          <p:cNvCxnSpPr>
            <a:cxnSpLocks/>
          </p:cNvCxnSpPr>
          <p:nvPr/>
        </p:nvCxnSpPr>
        <p:spPr>
          <a:xfrm>
            <a:off x="1660525" y="1630363"/>
            <a:ext cx="0" cy="1152525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52586E-6BA4-48EA-1EF4-8ACC56C2562E}"/>
              </a:ext>
            </a:extLst>
          </p:cNvPr>
          <p:cNvCxnSpPr>
            <a:cxnSpLocks/>
          </p:cNvCxnSpPr>
          <p:nvPr/>
        </p:nvCxnSpPr>
        <p:spPr>
          <a:xfrm>
            <a:off x="2093913" y="1636713"/>
            <a:ext cx="0" cy="1506537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CCD742-A8E6-5DCF-2071-C121F06FC779}"/>
              </a:ext>
            </a:extLst>
          </p:cNvPr>
          <p:cNvCxnSpPr>
            <a:cxnSpLocks/>
          </p:cNvCxnSpPr>
          <p:nvPr/>
        </p:nvCxnSpPr>
        <p:spPr>
          <a:xfrm>
            <a:off x="2525713" y="1630363"/>
            <a:ext cx="0" cy="194468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21C6D8-97AB-96CA-801D-9422C4C7919B}"/>
              </a:ext>
            </a:extLst>
          </p:cNvPr>
          <p:cNvCxnSpPr>
            <a:cxnSpLocks/>
          </p:cNvCxnSpPr>
          <p:nvPr/>
        </p:nvCxnSpPr>
        <p:spPr>
          <a:xfrm>
            <a:off x="2957513" y="1630363"/>
            <a:ext cx="0" cy="2449512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B238F8-F79E-4A2F-ADD3-BFCAED8CD1A6}"/>
              </a:ext>
            </a:extLst>
          </p:cNvPr>
          <p:cNvCxnSpPr>
            <a:cxnSpLocks/>
          </p:cNvCxnSpPr>
          <p:nvPr/>
        </p:nvCxnSpPr>
        <p:spPr>
          <a:xfrm>
            <a:off x="3389313" y="1651000"/>
            <a:ext cx="0" cy="26495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82B50-0F0C-4161-513C-0EAD99DAD723}"/>
              </a:ext>
            </a:extLst>
          </p:cNvPr>
          <p:cNvCxnSpPr>
            <a:cxnSpLocks/>
          </p:cNvCxnSpPr>
          <p:nvPr/>
        </p:nvCxnSpPr>
        <p:spPr>
          <a:xfrm>
            <a:off x="3851275" y="1589088"/>
            <a:ext cx="0" cy="12668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02D-22AF-ED5A-E9F1-26265C9D9582}"/>
              </a:ext>
            </a:extLst>
          </p:cNvPr>
          <p:cNvSpPr/>
          <p:nvPr/>
        </p:nvSpPr>
        <p:spPr>
          <a:xfrm>
            <a:off x="4581525" y="1598613"/>
            <a:ext cx="4094163" cy="127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EE51B8-D074-40A8-0D7D-C7AFE38352B9}"/>
              </a:ext>
            </a:extLst>
          </p:cNvPr>
          <p:cNvCxnSpPr>
            <a:cxnSpLocks/>
          </p:cNvCxnSpPr>
          <p:nvPr/>
        </p:nvCxnSpPr>
        <p:spPr>
          <a:xfrm>
            <a:off x="4643438" y="1670050"/>
            <a:ext cx="554037" cy="715963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79B79B-E99C-9438-12B8-809D95B6A6D9}"/>
              </a:ext>
            </a:extLst>
          </p:cNvPr>
          <p:cNvCxnSpPr>
            <a:cxnSpLocks/>
          </p:cNvCxnSpPr>
          <p:nvPr/>
        </p:nvCxnSpPr>
        <p:spPr>
          <a:xfrm>
            <a:off x="4979988" y="1670050"/>
            <a:ext cx="769937" cy="103028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469C4D-A06F-230F-EC2D-8D7C3F976592}"/>
              </a:ext>
            </a:extLst>
          </p:cNvPr>
          <p:cNvCxnSpPr>
            <a:cxnSpLocks/>
          </p:cNvCxnSpPr>
          <p:nvPr/>
        </p:nvCxnSpPr>
        <p:spPr>
          <a:xfrm>
            <a:off x="5338763" y="1655763"/>
            <a:ext cx="947737" cy="121285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E39263-D778-41A4-576B-58ACB50B9A3F}"/>
              </a:ext>
            </a:extLst>
          </p:cNvPr>
          <p:cNvCxnSpPr>
            <a:cxnSpLocks/>
          </p:cNvCxnSpPr>
          <p:nvPr/>
        </p:nvCxnSpPr>
        <p:spPr>
          <a:xfrm>
            <a:off x="5686425" y="1636713"/>
            <a:ext cx="1203325" cy="150653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F89554-858C-C179-13E5-799D57D8F5FF}"/>
              </a:ext>
            </a:extLst>
          </p:cNvPr>
          <p:cNvCxnSpPr>
            <a:cxnSpLocks/>
          </p:cNvCxnSpPr>
          <p:nvPr/>
        </p:nvCxnSpPr>
        <p:spPr>
          <a:xfrm>
            <a:off x="6097588" y="1630363"/>
            <a:ext cx="1543050" cy="1882775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0EACED-9AC7-2CAD-592F-C35B30E238BE}"/>
              </a:ext>
            </a:extLst>
          </p:cNvPr>
          <p:cNvCxnSpPr>
            <a:cxnSpLocks/>
          </p:cNvCxnSpPr>
          <p:nvPr/>
        </p:nvCxnSpPr>
        <p:spPr>
          <a:xfrm>
            <a:off x="6559550" y="1670050"/>
            <a:ext cx="1787525" cy="22796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2B361D-B698-A2D6-9585-5D7E886262AB}"/>
              </a:ext>
            </a:extLst>
          </p:cNvPr>
          <p:cNvCxnSpPr>
            <a:cxnSpLocks/>
          </p:cNvCxnSpPr>
          <p:nvPr/>
        </p:nvCxnSpPr>
        <p:spPr>
          <a:xfrm>
            <a:off x="8820150" y="1630363"/>
            <a:ext cx="0" cy="12668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80" name="TextBox 41992">
            <a:extLst>
              <a:ext uri="{FF2B5EF4-FFF2-40B4-BE49-F238E27FC236}">
                <a16:creationId xmlns:a16="http://schemas.microsoft.com/office/drawing/2014/main" id="{EA1B84CE-DD5E-CEBA-E127-3F37CA83D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890963"/>
            <a:ext cx="3924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Meer licht wordt geabsorbeerd</a:t>
            </a:r>
            <a:endParaRPr lang="en-GB" altLang="en-US" sz="1800"/>
          </a:p>
        </p:txBody>
      </p:sp>
    </p:spTree>
    <p:extLst>
      <p:ext uri="{BB962C8B-B14F-4D97-AF65-F5344CB8AC3E}">
        <p14:creationId xmlns:p14="http://schemas.microsoft.com/office/powerpoint/2010/main" val="375680600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29912246-405B-3686-B30A-088BC7979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sz="1800" dirty="0">
                <a:latin typeface="Verdana" panose="020B0604030504040204" pitchFamily="34" charset="0"/>
              </a:rPr>
              <a:t>Light scattering and back reflection: further increasing path length</a:t>
            </a:r>
          </a:p>
          <a:p>
            <a:endParaRPr lang="en-US" altLang="en-US" sz="1800" dirty="0">
              <a:latin typeface="Verdana" panose="020B0604030504040204" pitchFamily="34" charset="0"/>
            </a:endParaRPr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6700F8C8-055E-F157-D8EF-741712F3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/>
              <a:t>Light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02D-22AF-ED5A-E9F1-26265C9D9582}"/>
              </a:ext>
            </a:extLst>
          </p:cNvPr>
          <p:cNvSpPr/>
          <p:nvPr/>
        </p:nvSpPr>
        <p:spPr>
          <a:xfrm>
            <a:off x="333375" y="1598613"/>
            <a:ext cx="4094163" cy="127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EE51B8-D074-40A8-0D7D-C7AFE38352B9}"/>
              </a:ext>
            </a:extLst>
          </p:cNvPr>
          <p:cNvCxnSpPr>
            <a:cxnSpLocks/>
          </p:cNvCxnSpPr>
          <p:nvPr/>
        </p:nvCxnSpPr>
        <p:spPr>
          <a:xfrm>
            <a:off x="395288" y="1670050"/>
            <a:ext cx="554037" cy="715963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79B79B-E99C-9438-12B8-809D95B6A6D9}"/>
              </a:ext>
            </a:extLst>
          </p:cNvPr>
          <p:cNvCxnSpPr>
            <a:cxnSpLocks/>
          </p:cNvCxnSpPr>
          <p:nvPr/>
        </p:nvCxnSpPr>
        <p:spPr>
          <a:xfrm>
            <a:off x="731838" y="1670050"/>
            <a:ext cx="769937" cy="103028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469C4D-A06F-230F-EC2D-8D7C3F976592}"/>
              </a:ext>
            </a:extLst>
          </p:cNvPr>
          <p:cNvCxnSpPr>
            <a:cxnSpLocks/>
          </p:cNvCxnSpPr>
          <p:nvPr/>
        </p:nvCxnSpPr>
        <p:spPr>
          <a:xfrm>
            <a:off x="1090613" y="1655763"/>
            <a:ext cx="947737" cy="121285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E39263-D778-41A4-576B-58ACB50B9A3F}"/>
              </a:ext>
            </a:extLst>
          </p:cNvPr>
          <p:cNvCxnSpPr>
            <a:cxnSpLocks/>
          </p:cNvCxnSpPr>
          <p:nvPr/>
        </p:nvCxnSpPr>
        <p:spPr>
          <a:xfrm>
            <a:off x="1438275" y="1636713"/>
            <a:ext cx="1203325" cy="150653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F89554-858C-C179-13E5-799D57D8F5FF}"/>
              </a:ext>
            </a:extLst>
          </p:cNvPr>
          <p:cNvCxnSpPr>
            <a:cxnSpLocks/>
          </p:cNvCxnSpPr>
          <p:nvPr/>
        </p:nvCxnSpPr>
        <p:spPr>
          <a:xfrm>
            <a:off x="1849438" y="1630363"/>
            <a:ext cx="1543050" cy="1882775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0EACED-9AC7-2CAD-592F-C35B30E238BE}"/>
              </a:ext>
            </a:extLst>
          </p:cNvPr>
          <p:cNvCxnSpPr>
            <a:cxnSpLocks/>
          </p:cNvCxnSpPr>
          <p:nvPr/>
        </p:nvCxnSpPr>
        <p:spPr>
          <a:xfrm>
            <a:off x="2311400" y="1670050"/>
            <a:ext cx="1787525" cy="22796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2CCDCC6-C214-5F17-414C-7B2257230443}"/>
              </a:ext>
            </a:extLst>
          </p:cNvPr>
          <p:cNvSpPr/>
          <p:nvPr/>
        </p:nvSpPr>
        <p:spPr>
          <a:xfrm>
            <a:off x="4797871" y="1563638"/>
            <a:ext cx="4094163" cy="127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8A2865-EFF2-6CF0-F28B-2B4EEF42FBEA}"/>
              </a:ext>
            </a:extLst>
          </p:cNvPr>
          <p:cNvCxnSpPr>
            <a:cxnSpLocks/>
          </p:cNvCxnSpPr>
          <p:nvPr/>
        </p:nvCxnSpPr>
        <p:spPr>
          <a:xfrm>
            <a:off x="4859784" y="1635075"/>
            <a:ext cx="554037" cy="715963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750F6-B807-7224-B8A4-DE5B95BD3BC5}"/>
              </a:ext>
            </a:extLst>
          </p:cNvPr>
          <p:cNvCxnSpPr>
            <a:cxnSpLocks/>
          </p:cNvCxnSpPr>
          <p:nvPr/>
        </p:nvCxnSpPr>
        <p:spPr>
          <a:xfrm>
            <a:off x="5196334" y="1635075"/>
            <a:ext cx="769937" cy="103028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ABD5E-F5DF-1592-A06C-A5574E76A545}"/>
              </a:ext>
            </a:extLst>
          </p:cNvPr>
          <p:cNvCxnSpPr>
            <a:cxnSpLocks/>
          </p:cNvCxnSpPr>
          <p:nvPr/>
        </p:nvCxnSpPr>
        <p:spPr>
          <a:xfrm>
            <a:off x="5555109" y="1620788"/>
            <a:ext cx="947737" cy="121285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77A26D-9CB5-A366-179C-A56685A3F044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902771" y="1601738"/>
            <a:ext cx="942182" cy="123190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A8C3-47AE-AD15-8852-0CF3E4D0A863}"/>
              </a:ext>
            </a:extLst>
          </p:cNvPr>
          <p:cNvCxnSpPr>
            <a:cxnSpLocks/>
          </p:cNvCxnSpPr>
          <p:nvPr/>
        </p:nvCxnSpPr>
        <p:spPr>
          <a:xfrm>
            <a:off x="6313934" y="1595388"/>
            <a:ext cx="980628" cy="1260525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0CD7C7-AFE8-C66C-CDA8-9FAC8D83CF86}"/>
              </a:ext>
            </a:extLst>
          </p:cNvPr>
          <p:cNvCxnSpPr>
            <a:cxnSpLocks/>
          </p:cNvCxnSpPr>
          <p:nvPr/>
        </p:nvCxnSpPr>
        <p:spPr>
          <a:xfrm>
            <a:off x="6775896" y="1635075"/>
            <a:ext cx="980628" cy="12700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8B196-6D9A-13DE-04A7-E20FC5ACE1F3}"/>
              </a:ext>
            </a:extLst>
          </p:cNvPr>
          <p:cNvSpPr/>
          <p:nvPr/>
        </p:nvSpPr>
        <p:spPr>
          <a:xfrm>
            <a:off x="4787900" y="2855913"/>
            <a:ext cx="4094162" cy="2381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50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EBCA46-53F1-8ADF-1A23-10C66B08D122}"/>
              </a:ext>
            </a:extLst>
          </p:cNvPr>
          <p:cNvCxnSpPr>
            <a:cxnSpLocks/>
          </p:cNvCxnSpPr>
          <p:nvPr/>
        </p:nvCxnSpPr>
        <p:spPr>
          <a:xfrm flipV="1">
            <a:off x="6844952" y="2364237"/>
            <a:ext cx="351184" cy="43204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D9A01B1-7789-F92A-6128-DB13DB482EA2}"/>
              </a:ext>
            </a:extLst>
          </p:cNvPr>
          <p:cNvCxnSpPr>
            <a:cxnSpLocks/>
          </p:cNvCxnSpPr>
          <p:nvPr/>
        </p:nvCxnSpPr>
        <p:spPr>
          <a:xfrm flipV="1">
            <a:off x="7266210" y="2103886"/>
            <a:ext cx="641348" cy="692399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43AC55-C85F-F1EB-EFA5-78D314664661}"/>
              </a:ext>
            </a:extLst>
          </p:cNvPr>
          <p:cNvCxnSpPr>
            <a:cxnSpLocks/>
          </p:cNvCxnSpPr>
          <p:nvPr/>
        </p:nvCxnSpPr>
        <p:spPr>
          <a:xfrm flipV="1">
            <a:off x="7733043" y="1901452"/>
            <a:ext cx="864096" cy="90842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233862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5F89-154D-7D0D-6A48-025E3961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Absorption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6B45-BA28-928C-FD4A-4A0E7F63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Percentage absorbed light in 2 µm thin Si absorber layer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3E76-1BCF-BD02-B031-8177BB73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0" y="1203598"/>
            <a:ext cx="8172400" cy="29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8167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A2BF-7C56-3E11-BDD3-CEE1BFDB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State-of-the-art of ultrathin Si solar cells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20FCB-5E07-7FEC-6A46-0ADDCA66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Current generation of ultrathin Si absorber layers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E9587-F8F4-6AB9-702A-383E477D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06936"/>
            <a:ext cx="7812360" cy="340903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A58C20-C65B-C7DF-560A-C4D47D2198A4}"/>
              </a:ext>
            </a:extLst>
          </p:cNvPr>
          <p:cNvSpPr/>
          <p:nvPr/>
        </p:nvSpPr>
        <p:spPr>
          <a:xfrm>
            <a:off x="3203848" y="2841539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C9BA2D-CCDD-AFE7-2084-016212955284}"/>
              </a:ext>
            </a:extLst>
          </p:cNvPr>
          <p:cNvSpPr/>
          <p:nvPr/>
        </p:nvSpPr>
        <p:spPr>
          <a:xfrm>
            <a:off x="4533280" y="1995686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432229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01FA56-7678-F1A8-F015-C231AC50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3960440" cy="382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972AD-95D9-D8E5-D081-62E7C9FD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491629"/>
            <a:ext cx="4638111" cy="211471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6CFCF6-A5A5-A97A-5F21-47DFD555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</p:spPr>
        <p:txBody>
          <a:bodyPr>
            <a:normAutofit fontScale="90000"/>
          </a:bodyPr>
          <a:lstStyle/>
          <a:p>
            <a:r>
              <a:rPr lang="en-US" dirty="0"/>
              <a:t>State-of-the-art of ultrathin Si solar cells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12EA01F-39C4-200E-E1E2-8E2DCB225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27534"/>
            <a:ext cx="8640960" cy="3942438"/>
          </a:xfrm>
        </p:spPr>
        <p:txBody>
          <a:bodyPr/>
          <a:lstStyle/>
          <a:p>
            <a:r>
              <a:rPr lang="en-US" sz="1600" dirty="0"/>
              <a:t>Current generation of ultrathin Si absorber layers (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ref 23</a:t>
            </a:r>
            <a:r>
              <a:rPr lang="en-US" sz="16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2650460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D698DF-68CA-EB83-C605-E077CD7B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75606"/>
            <a:ext cx="2889366" cy="2859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63FE7-0C5F-06D3-437D-46A1D8F1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110636"/>
            <a:ext cx="2251071" cy="343584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6CFCF6-A5A5-A97A-5F21-47DFD555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</p:spPr>
        <p:txBody>
          <a:bodyPr>
            <a:normAutofit fontScale="90000"/>
          </a:bodyPr>
          <a:lstStyle/>
          <a:p>
            <a:r>
              <a:rPr lang="en-US" dirty="0"/>
              <a:t>State-of-the-art of ultrathin Si solar cells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12EA01F-39C4-200E-E1E2-8E2DCB225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27534"/>
            <a:ext cx="8640960" cy="3942438"/>
          </a:xfrm>
        </p:spPr>
        <p:txBody>
          <a:bodyPr/>
          <a:lstStyle/>
          <a:p>
            <a:r>
              <a:rPr lang="en-US" sz="1600" dirty="0"/>
              <a:t>Current generation of ultrathin Si absorber layers (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ref 21</a:t>
            </a:r>
            <a:r>
              <a:rPr lang="en-US" sz="16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3433479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1675-4103-4AC7-9A54-A48E26E4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 trapping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A5B55-D4B5-43A7-E341-266990FB8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EQE spectra of cells with (solid curve) and without (dashed line) light trapping for difference thicknesses absorber layer</a:t>
            </a: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23D24-E268-53FE-F0E3-82B44206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2566"/>
            <a:ext cx="4618123" cy="3219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9FDB9-357D-B128-F631-4551567EA0FA}"/>
              </a:ext>
            </a:extLst>
          </p:cNvPr>
          <p:cNvSpPr txBox="1"/>
          <p:nvPr/>
        </p:nvSpPr>
        <p:spPr>
          <a:xfrm>
            <a:off x="5442300" y="1779662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F: light trapping factor</a:t>
            </a:r>
          </a:p>
          <a:p>
            <a:r>
              <a:rPr lang="en-US" sz="1800" dirty="0"/>
              <a:t>Double pass: F = 2</a:t>
            </a:r>
          </a:p>
          <a:p>
            <a:r>
              <a:rPr lang="en-US" sz="1800" dirty="0"/>
              <a:t>Lambertian scattering: </a:t>
            </a:r>
          </a:p>
          <a:p>
            <a:r>
              <a:rPr lang="en-US" sz="1800" dirty="0"/>
              <a:t>F = 4n</a:t>
            </a:r>
            <a:r>
              <a:rPr lang="en-US" sz="1800" baseline="30000" dirty="0"/>
              <a:t>2 </a:t>
            </a:r>
            <a:endParaRPr lang="en-US" sz="1800" dirty="0"/>
          </a:p>
          <a:p>
            <a:r>
              <a:rPr lang="en-US" sz="1800" dirty="0"/>
              <a:t>(n = refractive index)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2978414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8C5F-3AE9-6EA9-3C96-25FA9F9B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State-of-the-art of ultrathin GaAs solar cells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1383-1907-DFBF-A615-9060F3859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Current generation of ultrathin GaAs absorber layers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37441-68B2-2439-043C-7A3DFE4E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57640"/>
            <a:ext cx="7056784" cy="361233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CE0DEEA-0BFA-569E-19A9-B82BD4CCB7A3}"/>
              </a:ext>
            </a:extLst>
          </p:cNvPr>
          <p:cNvSpPr/>
          <p:nvPr/>
        </p:nvSpPr>
        <p:spPr>
          <a:xfrm>
            <a:off x="2627784" y="2490741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786167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F4D93-A78C-C634-5E64-608A6793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457827"/>
            <a:ext cx="2520280" cy="20581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029C377-8AB9-68F2-2A9E-72032584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</p:spPr>
        <p:txBody>
          <a:bodyPr>
            <a:normAutofit fontScale="90000"/>
          </a:bodyPr>
          <a:lstStyle/>
          <a:p>
            <a:r>
              <a:rPr lang="en-US" dirty="0"/>
              <a:t>State-of-the-art of ultrathin GaAs solar cells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E16CE2-2E35-1B9B-FAEA-D58C4B7F7BC0}"/>
              </a:ext>
            </a:extLst>
          </p:cNvPr>
          <p:cNvGrpSpPr/>
          <p:nvPr/>
        </p:nvGrpSpPr>
        <p:grpSpPr>
          <a:xfrm>
            <a:off x="251520" y="756616"/>
            <a:ext cx="8531150" cy="1887807"/>
            <a:chOff x="251520" y="756616"/>
            <a:chExt cx="8531150" cy="18878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F17353-20C7-2370-3DA9-6815B7BF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843558"/>
              <a:ext cx="8531150" cy="18008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317AF1-97DD-4B89-FDD3-AC9B6D9029DB}"/>
                </a:ext>
              </a:extLst>
            </p:cNvPr>
            <p:cNvSpPr/>
            <p:nvPr/>
          </p:nvSpPr>
          <p:spPr>
            <a:xfrm>
              <a:off x="6588224" y="843558"/>
              <a:ext cx="288032" cy="440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7E460D-87BB-AC4A-5DF7-9D6DC90C71B8}"/>
                </a:ext>
              </a:extLst>
            </p:cNvPr>
            <p:cNvSpPr/>
            <p:nvPr/>
          </p:nvSpPr>
          <p:spPr>
            <a:xfrm>
              <a:off x="6824920" y="756616"/>
              <a:ext cx="1419487" cy="302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8995B2A-80DE-AA60-F7A4-F56DEE64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497956"/>
            <a:ext cx="2371670" cy="209168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4FEB8E-82E6-A4FC-BAC5-A1834E3FC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27534"/>
            <a:ext cx="8640960" cy="3942438"/>
          </a:xfrm>
        </p:spPr>
        <p:txBody>
          <a:bodyPr/>
          <a:lstStyle/>
          <a:p>
            <a:r>
              <a:rPr lang="en-US" sz="1800" dirty="0"/>
              <a:t>Current generation of ultrathin GaAs absorber layers</a:t>
            </a:r>
            <a:endParaRPr lang="en-GB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6019554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FDA127-D30A-1AE9-D46B-BA87986D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31590"/>
            <a:ext cx="8512726" cy="233326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24101-7399-2C20-1261-0D564719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State-of-the-art of ultrathin CIGS solar cells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01C6-882F-1308-34E0-21FCEB4F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27534"/>
            <a:ext cx="8640960" cy="3942438"/>
          </a:xfrm>
        </p:spPr>
        <p:txBody>
          <a:bodyPr/>
          <a:lstStyle/>
          <a:p>
            <a:r>
              <a:rPr lang="en-US" sz="2000" dirty="0"/>
              <a:t>Current generation of ultrathin CIGSe absorber layers</a:t>
            </a:r>
            <a:endParaRPr lang="en-GB" sz="2000" dirty="0"/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8B496-DB73-6811-682C-0D54FE94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55545"/>
            <a:ext cx="6480720" cy="34340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278D422-75E3-13BD-C404-5A6E2FE1B84C}"/>
              </a:ext>
            </a:extLst>
          </p:cNvPr>
          <p:cNvSpPr/>
          <p:nvPr/>
        </p:nvSpPr>
        <p:spPr>
          <a:xfrm>
            <a:off x="3275856" y="2211710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2302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9080E0-C7D8-0209-789C-C63BEA74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75606"/>
            <a:ext cx="3320976" cy="3064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D9D55-0F21-A569-29C2-D4A7D9DA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638" y="1340177"/>
            <a:ext cx="4034943" cy="30243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4DEF68-367B-A62E-B382-D097F015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27534"/>
            <a:ext cx="8640960" cy="3942438"/>
          </a:xfrm>
        </p:spPr>
        <p:txBody>
          <a:bodyPr/>
          <a:lstStyle/>
          <a:p>
            <a:r>
              <a:rPr lang="en-US" sz="2000" dirty="0"/>
              <a:t>Current generation of ultrathin CIGSe absorber layers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A37146-0E9F-E130-C140-E0FC2E02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</p:spPr>
        <p:txBody>
          <a:bodyPr>
            <a:normAutofit fontScale="90000"/>
          </a:bodyPr>
          <a:lstStyle/>
          <a:p>
            <a:r>
              <a:rPr lang="en-US" dirty="0"/>
              <a:t>State-of-the-art of ultrathin CIGS solar cells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02014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D3B-4C80-D4C6-0254-BDD573B4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Transfer techniques of thin films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5150-1CC9-B050-7E3A-D728ACC8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Thin film transfer to reflective substrates</a:t>
            </a: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6BB7F-FE0E-7EFD-1396-EF00565ED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87574"/>
            <a:ext cx="7272808" cy="34479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414C73-D0AF-59CF-B61F-DFA2C63322F5}"/>
              </a:ext>
            </a:extLst>
          </p:cNvPr>
          <p:cNvGrpSpPr/>
          <p:nvPr/>
        </p:nvGrpSpPr>
        <p:grpSpPr>
          <a:xfrm>
            <a:off x="6228184" y="1200343"/>
            <a:ext cx="2568004" cy="1511201"/>
            <a:chOff x="6153050" y="1163846"/>
            <a:chExt cx="2568004" cy="15112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EEF1A7-0EA3-36D0-8B60-7DE426864653}"/>
                </a:ext>
              </a:extLst>
            </p:cNvPr>
            <p:cNvSpPr txBox="1"/>
            <p:nvPr/>
          </p:nvSpPr>
          <p:spPr>
            <a:xfrm>
              <a:off x="6153050" y="2367270"/>
              <a:ext cx="1421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4">
                      <a:lumMod val="75000"/>
                    </a:schemeClr>
                  </a:solidFill>
                </a:rPr>
                <a:t>ref 23</a:t>
              </a:r>
              <a:endParaRPr lang="nl-BE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C5061A-E986-D92D-7576-E5A18EAA9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280" y="1163846"/>
              <a:ext cx="1628774" cy="135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934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095-B051-255E-6CDA-45008CD0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Fabrication of nanostructures 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D4C6-2702-E7A4-0341-5F4A5096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Nanosphere lithography</a:t>
            </a:r>
          </a:p>
          <a:p>
            <a:pPr lvl="1"/>
            <a:r>
              <a:rPr lang="en-US" sz="1400" dirty="0"/>
              <a:t>Sub micron structures for light scattering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8236E-683C-AB8F-BBF6-9E8DDC196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2" y="1491630"/>
            <a:ext cx="4755957" cy="2736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0DF35E-2025-8F85-D9A4-DBCE6758434F}"/>
              </a:ext>
            </a:extLst>
          </p:cNvPr>
          <p:cNvSpPr txBox="1"/>
          <p:nvPr/>
        </p:nvSpPr>
        <p:spPr>
          <a:xfrm>
            <a:off x="5213711" y="1851670"/>
            <a:ext cx="3643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Self assembled micro/nano spheres deposited on surface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Spheres are used as lithograph mask or embedded in the solar cells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4003001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095-B051-255E-6CDA-45008CD0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Fabrication of nanostructures 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D4C6-2702-E7A4-0341-5F4A5096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Nanosphere lithography</a:t>
            </a:r>
          </a:p>
          <a:p>
            <a:pPr lvl="1"/>
            <a:r>
              <a:rPr lang="en-US" sz="1400" dirty="0"/>
              <a:t>Sub micron structures for light scattering</a:t>
            </a:r>
            <a:endParaRPr lang="en-GB" sz="140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12A49A3-455F-1E1C-18E1-280000118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b="15900"/>
          <a:stretch>
            <a:fillRect/>
          </a:stretch>
        </p:blipFill>
        <p:spPr bwMode="auto">
          <a:xfrm>
            <a:off x="323528" y="1635646"/>
            <a:ext cx="3308466" cy="240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0B2C26F-8DB5-23F9-CF8D-D63A7A7F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46" y="933485"/>
            <a:ext cx="1931994" cy="143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9F37526-26AF-3D37-1AE5-65A7ADE93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70941"/>
            <a:ext cx="2519908" cy="184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754544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095-B051-255E-6CDA-45008CD0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Fabrication of nanostructures II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D4C6-2702-E7A4-0341-5F4A5096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Nanoimprint lithography</a:t>
            </a:r>
          </a:p>
          <a:p>
            <a:pPr lvl="1"/>
            <a:r>
              <a:rPr lang="en-US" sz="1400" dirty="0"/>
              <a:t>Sub micron structures for light scattering</a:t>
            </a: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BDF9A-AE9E-2314-2C12-D8B06D2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95053"/>
            <a:ext cx="4895770" cy="3133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0DC88-87E1-B64F-44BD-E62B2DF01EFE}"/>
              </a:ext>
            </a:extLst>
          </p:cNvPr>
          <p:cNvSpPr txBox="1"/>
          <p:nvPr/>
        </p:nvSpPr>
        <p:spPr>
          <a:xfrm>
            <a:off x="5272577" y="1707654"/>
            <a:ext cx="3565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Replicating micro or nanoscale pattern by stamping in a soft resist materials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Stamp often made using an expensive master molt containing the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1910374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E741B2B-05C3-34A4-6CFD-DD65CF8D9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85273"/>
            <a:ext cx="5562600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F20FAB6-3AD3-270F-917E-08D7DB480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576141"/>
            <a:ext cx="2079186" cy="177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050C0-DA5B-466B-C59B-EA7F9F6D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22" y="2620101"/>
            <a:ext cx="2187516" cy="168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40C463-FAF2-452D-2EF8-65FFDD7D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</p:spPr>
        <p:txBody>
          <a:bodyPr>
            <a:normAutofit fontScale="90000"/>
          </a:bodyPr>
          <a:lstStyle/>
          <a:p>
            <a:r>
              <a:rPr lang="en-US" dirty="0"/>
              <a:t>Fabrication of nanostructures II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96166-BA4D-0CAF-F0EB-9747DD878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27534"/>
            <a:ext cx="8640960" cy="3942438"/>
          </a:xfrm>
        </p:spPr>
        <p:txBody>
          <a:bodyPr/>
          <a:lstStyle/>
          <a:p>
            <a:r>
              <a:rPr lang="en-US" sz="2000" dirty="0"/>
              <a:t>Nanoimprint lithography</a:t>
            </a:r>
          </a:p>
          <a:p>
            <a:pPr lvl="1"/>
            <a:r>
              <a:rPr lang="en-US" sz="1400" dirty="0"/>
              <a:t>Sub micron structures for light scattering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89720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7178-794C-ACA9-AE12-51121C97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contacts</a:t>
            </a:r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6E8328-4CD3-04CA-168F-D00CC2DB86E8}"/>
              </a:ext>
            </a:extLst>
          </p:cNvPr>
          <p:cNvCxnSpPr>
            <a:cxnSpLocks/>
          </p:cNvCxnSpPr>
          <p:nvPr/>
        </p:nvCxnSpPr>
        <p:spPr>
          <a:xfrm flipV="1">
            <a:off x="733292" y="771550"/>
            <a:ext cx="0" cy="3408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79B1443-F47B-034C-0A5B-5BED8DD64CA6}"/>
              </a:ext>
            </a:extLst>
          </p:cNvPr>
          <p:cNvSpPr/>
          <p:nvPr/>
        </p:nvSpPr>
        <p:spPr>
          <a:xfrm>
            <a:off x="1169886" y="771550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9E1B0-ADA0-9BF0-147B-5D43BFD9D4F8}"/>
              </a:ext>
            </a:extLst>
          </p:cNvPr>
          <p:cNvSpPr/>
          <p:nvPr/>
        </p:nvSpPr>
        <p:spPr>
          <a:xfrm>
            <a:off x="3663031" y="1354279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6B173-A204-755C-3364-38097BA3DF86}"/>
              </a:ext>
            </a:extLst>
          </p:cNvPr>
          <p:cNvSpPr/>
          <p:nvPr/>
        </p:nvSpPr>
        <p:spPr>
          <a:xfrm>
            <a:off x="1157055" y="3316358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A282-6162-5D53-2B1C-15DBCF14E96C}"/>
              </a:ext>
            </a:extLst>
          </p:cNvPr>
          <p:cNvSpPr/>
          <p:nvPr/>
        </p:nvSpPr>
        <p:spPr>
          <a:xfrm>
            <a:off x="3656615" y="2803717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DF13CC-A109-C72C-4B59-6340963531F3}"/>
              </a:ext>
            </a:extLst>
          </p:cNvPr>
          <p:cNvSpPr/>
          <p:nvPr/>
        </p:nvSpPr>
        <p:spPr>
          <a:xfrm>
            <a:off x="6156176" y="2298382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E47649-303E-2DA6-E330-B1D8A3686288}"/>
              </a:ext>
            </a:extLst>
          </p:cNvPr>
          <p:cNvSpPr/>
          <p:nvPr/>
        </p:nvSpPr>
        <p:spPr>
          <a:xfrm>
            <a:off x="6156176" y="1866334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79FC8-9325-A1F1-E569-2B09B15786F4}"/>
              </a:ext>
            </a:extLst>
          </p:cNvPr>
          <p:cNvSpPr txBox="1"/>
          <p:nvPr/>
        </p:nvSpPr>
        <p:spPr>
          <a:xfrm>
            <a:off x="1547664" y="4333164"/>
            <a:ext cx="1661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Insulator</a:t>
            </a:r>
            <a:endParaRPr lang="en-GB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32F11-101E-46D3-0BA4-B6DE3DE6469B}"/>
              </a:ext>
            </a:extLst>
          </p:cNvPr>
          <p:cNvSpPr txBox="1"/>
          <p:nvPr/>
        </p:nvSpPr>
        <p:spPr>
          <a:xfrm>
            <a:off x="3851925" y="4312211"/>
            <a:ext cx="1899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Semiconductor</a:t>
            </a:r>
            <a:endParaRPr lang="en-GB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AF7C4-31DA-9EEC-0AB1-544B6B451D32}"/>
              </a:ext>
            </a:extLst>
          </p:cNvPr>
          <p:cNvSpPr txBox="1"/>
          <p:nvPr/>
        </p:nvSpPr>
        <p:spPr>
          <a:xfrm>
            <a:off x="6561105" y="4319979"/>
            <a:ext cx="1899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Conductor</a:t>
            </a:r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2AABB-24C7-ECA5-9365-879AE8F0A331}"/>
              </a:ext>
            </a:extLst>
          </p:cNvPr>
          <p:cNvSpPr txBox="1"/>
          <p:nvPr/>
        </p:nvSpPr>
        <p:spPr>
          <a:xfrm>
            <a:off x="1212026" y="971166"/>
            <a:ext cx="19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Conduction band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F1305-343A-5CFB-504F-2E8DCDAFA7F7}"/>
              </a:ext>
            </a:extLst>
          </p:cNvPr>
          <p:cNvSpPr txBox="1"/>
          <p:nvPr/>
        </p:nvSpPr>
        <p:spPr>
          <a:xfrm>
            <a:off x="3745495" y="1543710"/>
            <a:ext cx="19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Conduction band</a:t>
            </a:r>
            <a:endParaRPr lang="en-GB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1A8E2-A917-8346-5C82-8B6937C09C2C}"/>
              </a:ext>
            </a:extLst>
          </p:cNvPr>
          <p:cNvSpPr txBox="1"/>
          <p:nvPr/>
        </p:nvSpPr>
        <p:spPr>
          <a:xfrm>
            <a:off x="6194120" y="1920550"/>
            <a:ext cx="19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Conduction band</a:t>
            </a:r>
            <a:endParaRPr lang="en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0B070-EF82-A4CC-998D-BB5192327134}"/>
              </a:ext>
            </a:extLst>
          </p:cNvPr>
          <p:cNvSpPr txBox="1"/>
          <p:nvPr/>
        </p:nvSpPr>
        <p:spPr>
          <a:xfrm>
            <a:off x="1389482" y="3548204"/>
            <a:ext cx="19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Valence band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3CD791-257A-6799-E261-F1D5F6F01929}"/>
              </a:ext>
            </a:extLst>
          </p:cNvPr>
          <p:cNvSpPr txBox="1"/>
          <p:nvPr/>
        </p:nvSpPr>
        <p:spPr>
          <a:xfrm>
            <a:off x="3934788" y="3016508"/>
            <a:ext cx="19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Valence band</a:t>
            </a:r>
            <a:endParaRPr lang="en-GB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7C6C71-ACB6-EC7F-E1A0-A1969CE7321D}"/>
              </a:ext>
            </a:extLst>
          </p:cNvPr>
          <p:cNvSpPr txBox="1"/>
          <p:nvPr/>
        </p:nvSpPr>
        <p:spPr>
          <a:xfrm>
            <a:off x="6391071" y="2662964"/>
            <a:ext cx="19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Valence band</a:t>
            </a:r>
            <a:endParaRPr lang="en-GB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2407C5-B3C1-4643-F4D8-906AFACCEDB3}"/>
              </a:ext>
            </a:extLst>
          </p:cNvPr>
          <p:cNvSpPr txBox="1"/>
          <p:nvPr/>
        </p:nvSpPr>
        <p:spPr>
          <a:xfrm rot="16200000">
            <a:off x="-231551" y="2243907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Energy (eV)</a:t>
            </a:r>
            <a:endParaRPr lang="en-GB" sz="14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44E40D-14CA-107A-17B0-6EA69626550B}"/>
              </a:ext>
            </a:extLst>
          </p:cNvPr>
          <p:cNvCxnSpPr/>
          <p:nvPr/>
        </p:nvCxnSpPr>
        <p:spPr>
          <a:xfrm>
            <a:off x="4211960" y="411510"/>
            <a:ext cx="3240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659CAF1-6E11-0588-1A61-E9DE7E61AC7F}"/>
              </a:ext>
            </a:extLst>
          </p:cNvPr>
          <p:cNvSpPr txBox="1"/>
          <p:nvPr/>
        </p:nvSpPr>
        <p:spPr>
          <a:xfrm>
            <a:off x="4774463" y="397190"/>
            <a:ext cx="288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Vacuum level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5875641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D94687-F197-188A-8371-56A79BB664CC}"/>
              </a:ext>
            </a:extLst>
          </p:cNvPr>
          <p:cNvSpPr/>
          <p:nvPr/>
        </p:nvSpPr>
        <p:spPr>
          <a:xfrm>
            <a:off x="689984" y="1225392"/>
            <a:ext cx="2088223" cy="833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0900BA-0543-AD3C-18C8-C21F03A679B9}"/>
              </a:ext>
            </a:extLst>
          </p:cNvPr>
          <p:cNvSpPr/>
          <p:nvPr/>
        </p:nvSpPr>
        <p:spPr>
          <a:xfrm>
            <a:off x="683568" y="2674830"/>
            <a:ext cx="2088223" cy="83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85312F-B1C5-E7B4-76B6-EBF072B20F31}"/>
              </a:ext>
            </a:extLst>
          </p:cNvPr>
          <p:cNvGrpSpPr/>
          <p:nvPr/>
        </p:nvGrpSpPr>
        <p:grpSpPr>
          <a:xfrm>
            <a:off x="1526945" y="1850391"/>
            <a:ext cx="633271" cy="936104"/>
            <a:chOff x="4499992" y="3429000"/>
            <a:chExt cx="633271" cy="936104"/>
          </a:xfrm>
        </p:grpSpPr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802EA25C-9767-AFEB-C11B-6248F66B79D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75956" y="3753036"/>
              <a:ext cx="936104" cy="288032"/>
            </a:xfrm>
            <a:prstGeom prst="curvedConnector3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3CD4D41-5D91-DE7A-B2DA-0130FA17FAE3}"/>
                    </a:ext>
                  </a:extLst>
                </p:cNvPr>
                <p:cNvSpPr txBox="1"/>
                <p:nvPr/>
              </p:nvSpPr>
              <p:spPr>
                <a:xfrm>
                  <a:off x="4859277" y="3757483"/>
                  <a:ext cx="27398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𝑒𝑉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3CD4D41-5D91-DE7A-B2DA-0130FA17F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77" y="3757483"/>
                  <a:ext cx="273986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8889" b="-2580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DC3EF9-E111-B7CC-2F42-DA06B3917681}"/>
              </a:ext>
            </a:extLst>
          </p:cNvPr>
          <p:cNvSpPr txBox="1"/>
          <p:nvPr/>
        </p:nvSpPr>
        <p:spPr>
          <a:xfrm>
            <a:off x="772448" y="1414823"/>
            <a:ext cx="197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Conduction band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BA2D1-78D5-E079-ECF2-1A97BEE221A0}"/>
              </a:ext>
            </a:extLst>
          </p:cNvPr>
          <p:cNvSpPr txBox="1"/>
          <p:nvPr/>
        </p:nvSpPr>
        <p:spPr>
          <a:xfrm>
            <a:off x="961741" y="2887621"/>
            <a:ext cx="197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Valence band</a:t>
            </a:r>
            <a:endParaRPr lang="en-GB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7E601-68A6-CF4A-8116-6BE9D3BB9526}"/>
              </a:ext>
            </a:extLst>
          </p:cNvPr>
          <p:cNvGrpSpPr/>
          <p:nvPr/>
        </p:nvGrpSpPr>
        <p:grpSpPr>
          <a:xfrm>
            <a:off x="2483768" y="1918590"/>
            <a:ext cx="118363" cy="890978"/>
            <a:chOff x="2555776" y="2321998"/>
            <a:chExt cx="118363" cy="89097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680632-FF40-9C54-C4D2-0F5A7AD0920F}"/>
                </a:ext>
              </a:extLst>
            </p:cNvPr>
            <p:cNvSpPr/>
            <p:nvPr/>
          </p:nvSpPr>
          <p:spPr>
            <a:xfrm>
              <a:off x="2555776" y="2321998"/>
              <a:ext cx="72008" cy="7835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F47063-190C-4255-12BF-C9A9C31838CF}"/>
                </a:ext>
              </a:extLst>
            </p:cNvPr>
            <p:cNvSpPr/>
            <p:nvPr/>
          </p:nvSpPr>
          <p:spPr>
            <a:xfrm>
              <a:off x="2602131" y="3134620"/>
              <a:ext cx="72008" cy="783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9D09990-81EA-5583-2F30-CF9B03263713}"/>
              </a:ext>
            </a:extLst>
          </p:cNvPr>
          <p:cNvSpPr txBox="1"/>
          <p:nvPr/>
        </p:nvSpPr>
        <p:spPr>
          <a:xfrm>
            <a:off x="3207771" y="911993"/>
            <a:ext cx="546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When photon is absorbed, a hole (h) is left behind in the valence band and electron (e) is added in the conduction band </a:t>
            </a:r>
            <a:r>
              <a:rPr lang="en-US" sz="1200" dirty="0">
                <a:sym typeface="Wingdings" panose="05000000000000000000" pitchFamily="2" charset="2"/>
              </a:rPr>
              <a:t> # of e = # of h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7A8EEB-C0F9-5A8B-3D28-68B81BD7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Selective contacts</a:t>
            </a:r>
            <a:endParaRPr lang="en-GB" dirty="0"/>
          </a:p>
        </p:txBody>
      </p:sp>
      <p:pic>
        <p:nvPicPr>
          <p:cNvPr id="17" name="Picture 2" descr="solar cell">
            <a:extLst>
              <a:ext uri="{FF2B5EF4-FFF2-40B4-BE49-F238E27FC236}">
                <a16:creationId xmlns:a16="http://schemas.microsoft.com/office/drawing/2014/main" id="{D25E73C1-5D47-D45C-79A5-2313BD98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8" y="1662029"/>
            <a:ext cx="3475398" cy="29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8679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9D09990-81EA-5583-2F30-CF9B03263713}"/>
              </a:ext>
            </a:extLst>
          </p:cNvPr>
          <p:cNvSpPr txBox="1"/>
          <p:nvPr/>
        </p:nvSpPr>
        <p:spPr>
          <a:xfrm>
            <a:off x="3207771" y="911993"/>
            <a:ext cx="54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2.  # of e = # of h, e-h pairs will be separated due to internal electric field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7A8EEB-C0F9-5A8B-3D28-68B81BD7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Selective contacts</a:t>
            </a:r>
            <a:endParaRPr lang="en-GB" dirty="0"/>
          </a:p>
        </p:txBody>
      </p:sp>
      <p:pic>
        <p:nvPicPr>
          <p:cNvPr id="17" name="Picture 2" descr="solar cell">
            <a:extLst>
              <a:ext uri="{FF2B5EF4-FFF2-40B4-BE49-F238E27FC236}">
                <a16:creationId xmlns:a16="http://schemas.microsoft.com/office/drawing/2014/main" id="{D25E73C1-5D47-D45C-79A5-2313BD98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74" y="1558324"/>
            <a:ext cx="3475398" cy="29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94538-4C82-D3D3-13CE-1923994A8E07}"/>
              </a:ext>
            </a:extLst>
          </p:cNvPr>
          <p:cNvSpPr txBox="1"/>
          <p:nvPr/>
        </p:nvSpPr>
        <p:spPr>
          <a:xfrm>
            <a:off x="3707904" y="2499742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Electron contact</a:t>
            </a:r>
            <a:endParaRPr lang="nl-B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E732D-358A-4BC7-D9A4-2A844C34B745}"/>
              </a:ext>
            </a:extLst>
          </p:cNvPr>
          <p:cNvSpPr txBox="1"/>
          <p:nvPr/>
        </p:nvSpPr>
        <p:spPr>
          <a:xfrm>
            <a:off x="3923928" y="4341753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Hole contact</a:t>
            </a:r>
            <a:endParaRPr lang="nl-BE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A8E5DD-29FD-E581-916C-B0553E9B6D8B}"/>
              </a:ext>
            </a:extLst>
          </p:cNvPr>
          <p:cNvSpPr txBox="1"/>
          <p:nvPr/>
        </p:nvSpPr>
        <p:spPr>
          <a:xfrm>
            <a:off x="721512" y="1797294"/>
            <a:ext cx="197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Conduction band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2B01-6355-6E5D-7149-A0D2ECD61FBE}"/>
              </a:ext>
            </a:extLst>
          </p:cNvPr>
          <p:cNvSpPr txBox="1"/>
          <p:nvPr/>
        </p:nvSpPr>
        <p:spPr>
          <a:xfrm>
            <a:off x="1907704" y="267805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Valence band</a:t>
            </a:r>
            <a:endParaRPr lang="en-GB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4AD3C0-BD31-C04D-F585-B7865CC42FB4}"/>
              </a:ext>
            </a:extLst>
          </p:cNvPr>
          <p:cNvGrpSpPr/>
          <p:nvPr/>
        </p:nvGrpSpPr>
        <p:grpSpPr>
          <a:xfrm rot="304024">
            <a:off x="1276816" y="1883822"/>
            <a:ext cx="1276858" cy="994538"/>
            <a:chOff x="2721927" y="2203758"/>
            <a:chExt cx="1276858" cy="9945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A9F2BBA-FE2E-AD0A-D22E-960FB7F8CBF4}"/>
                </a:ext>
              </a:extLst>
            </p:cNvPr>
            <p:cNvSpPr/>
            <p:nvPr/>
          </p:nvSpPr>
          <p:spPr>
            <a:xfrm>
              <a:off x="3926777" y="2203758"/>
              <a:ext cx="72008" cy="7835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F8A12B-2E3D-14AC-4A22-26C65852262C}"/>
                </a:ext>
              </a:extLst>
            </p:cNvPr>
            <p:cNvSpPr/>
            <p:nvPr/>
          </p:nvSpPr>
          <p:spPr>
            <a:xfrm>
              <a:off x="2721927" y="3119940"/>
              <a:ext cx="72008" cy="783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16BD37-D4C5-59F0-0F93-C1A9E01AEECA}"/>
              </a:ext>
            </a:extLst>
          </p:cNvPr>
          <p:cNvCxnSpPr/>
          <p:nvPr/>
        </p:nvCxnSpPr>
        <p:spPr>
          <a:xfrm>
            <a:off x="755576" y="2067694"/>
            <a:ext cx="23042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B797F0-E2B4-DA7C-2387-E1E9329F1DE2}"/>
              </a:ext>
            </a:extLst>
          </p:cNvPr>
          <p:cNvCxnSpPr/>
          <p:nvPr/>
        </p:nvCxnSpPr>
        <p:spPr>
          <a:xfrm>
            <a:off x="755576" y="2684657"/>
            <a:ext cx="23042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C9D7F0-D07D-1506-AF39-F0D614DE807D}"/>
              </a:ext>
            </a:extLst>
          </p:cNvPr>
          <p:cNvCxnSpPr>
            <a:stCxn id="22" idx="3"/>
          </p:cNvCxnSpPr>
          <p:nvPr/>
        </p:nvCxnSpPr>
        <p:spPr>
          <a:xfrm flipV="1">
            <a:off x="2699792" y="1935792"/>
            <a:ext cx="43204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E0BCD4-131B-8BC7-CF90-2A84A52A89B5}"/>
              </a:ext>
            </a:extLst>
          </p:cNvPr>
          <p:cNvCxnSpPr>
            <a:cxnSpLocks/>
          </p:cNvCxnSpPr>
          <p:nvPr/>
        </p:nvCxnSpPr>
        <p:spPr>
          <a:xfrm flipH="1">
            <a:off x="721512" y="2822123"/>
            <a:ext cx="4404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835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05DF-E064-21FD-A342-ABEB207C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ultrathin solar cells?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55BC8-1984-D10B-B14B-EDF8ABA60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Less materials use</a:t>
            </a:r>
          </a:p>
          <a:p>
            <a:pPr lvl="1"/>
            <a:r>
              <a:rPr lang="en-US" sz="1400" dirty="0"/>
              <a:t>200 µm </a:t>
            </a:r>
            <a:r>
              <a:rPr lang="en-US" sz="1400" dirty="0">
                <a:sym typeface="Wingdings" panose="05000000000000000000" pitchFamily="2" charset="2"/>
              </a:rPr>
              <a:t> ~ </a:t>
            </a:r>
            <a:r>
              <a:rPr lang="en-US" sz="1400" dirty="0"/>
              <a:t>µ</a:t>
            </a:r>
            <a:r>
              <a:rPr lang="en-US" sz="1400" dirty="0">
                <a:sym typeface="Wingdings" panose="05000000000000000000" pitchFamily="2" charset="2"/>
              </a:rPr>
              <a:t>m absorber layer thickness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Reducing processing costs and time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Options for making them flexible or semi-transparent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Sunflare unveils sticky, flexible solar panels at CES 2017 – pv magazine  International">
            <a:extLst>
              <a:ext uri="{FF2B5EF4-FFF2-40B4-BE49-F238E27FC236}">
                <a16:creationId xmlns:a16="http://schemas.microsoft.com/office/drawing/2014/main" id="{6D73B277-3B7E-A4A9-498E-FC2F763C7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9742"/>
            <a:ext cx="3168352" cy="189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mi-transparent perovskite solar cell for window applications – pv  magazine International">
            <a:extLst>
              <a:ext uri="{FF2B5EF4-FFF2-40B4-BE49-F238E27FC236}">
                <a16:creationId xmlns:a16="http://schemas.microsoft.com/office/drawing/2014/main" id="{90AA950F-678D-8890-F06C-7A3EA4100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78387"/>
            <a:ext cx="2565433" cy="175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62174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E7A8EEB-C0F9-5A8B-3D28-68B81BD7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Selective contacts</a:t>
            </a:r>
            <a:endParaRPr lang="en-GB" dirty="0"/>
          </a:p>
        </p:txBody>
      </p:sp>
      <p:pic>
        <p:nvPicPr>
          <p:cNvPr id="17" name="Picture 2" descr="solar cell">
            <a:extLst>
              <a:ext uri="{FF2B5EF4-FFF2-40B4-BE49-F238E27FC236}">
                <a16:creationId xmlns:a16="http://schemas.microsoft.com/office/drawing/2014/main" id="{D25E73C1-5D47-D45C-79A5-2313BD98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74" y="1558324"/>
            <a:ext cx="3475398" cy="29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94538-4C82-D3D3-13CE-1923994A8E07}"/>
              </a:ext>
            </a:extLst>
          </p:cNvPr>
          <p:cNvSpPr txBox="1"/>
          <p:nvPr/>
        </p:nvSpPr>
        <p:spPr>
          <a:xfrm>
            <a:off x="3707904" y="2499742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Electron contact</a:t>
            </a:r>
            <a:endParaRPr lang="nl-B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E732D-358A-4BC7-D9A4-2A844C34B745}"/>
              </a:ext>
            </a:extLst>
          </p:cNvPr>
          <p:cNvSpPr txBox="1"/>
          <p:nvPr/>
        </p:nvSpPr>
        <p:spPr>
          <a:xfrm>
            <a:off x="3923928" y="4341753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Hole contact</a:t>
            </a:r>
            <a:endParaRPr lang="nl-BE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A8E5DD-29FD-E581-916C-B0553E9B6D8B}"/>
              </a:ext>
            </a:extLst>
          </p:cNvPr>
          <p:cNvSpPr txBox="1"/>
          <p:nvPr/>
        </p:nvSpPr>
        <p:spPr>
          <a:xfrm>
            <a:off x="721512" y="1797294"/>
            <a:ext cx="197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Conduction band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2B01-6355-6E5D-7149-A0D2ECD61FBE}"/>
              </a:ext>
            </a:extLst>
          </p:cNvPr>
          <p:cNvSpPr txBox="1"/>
          <p:nvPr/>
        </p:nvSpPr>
        <p:spPr>
          <a:xfrm>
            <a:off x="1907704" y="267805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Valence band</a:t>
            </a:r>
            <a:endParaRPr lang="en-GB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4AD3C0-BD31-C04D-F585-B7865CC42FB4}"/>
              </a:ext>
            </a:extLst>
          </p:cNvPr>
          <p:cNvGrpSpPr/>
          <p:nvPr/>
        </p:nvGrpSpPr>
        <p:grpSpPr>
          <a:xfrm rot="304024">
            <a:off x="926512" y="1866144"/>
            <a:ext cx="2004694" cy="1047811"/>
            <a:chOff x="2371075" y="2170332"/>
            <a:chExt cx="2004694" cy="104781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A9F2BBA-FE2E-AD0A-D22E-960FB7F8CBF4}"/>
                </a:ext>
              </a:extLst>
            </p:cNvPr>
            <p:cNvSpPr/>
            <p:nvPr/>
          </p:nvSpPr>
          <p:spPr>
            <a:xfrm>
              <a:off x="4303761" y="2170332"/>
              <a:ext cx="72008" cy="7835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F8A12B-2E3D-14AC-4A22-26C65852262C}"/>
                </a:ext>
              </a:extLst>
            </p:cNvPr>
            <p:cNvSpPr/>
            <p:nvPr/>
          </p:nvSpPr>
          <p:spPr>
            <a:xfrm>
              <a:off x="2371075" y="3139787"/>
              <a:ext cx="72008" cy="783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16BD37-D4C5-59F0-0F93-C1A9E01AEECA}"/>
              </a:ext>
            </a:extLst>
          </p:cNvPr>
          <p:cNvCxnSpPr/>
          <p:nvPr/>
        </p:nvCxnSpPr>
        <p:spPr>
          <a:xfrm>
            <a:off x="755576" y="2067694"/>
            <a:ext cx="23042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B797F0-E2B4-DA7C-2387-E1E9329F1DE2}"/>
              </a:ext>
            </a:extLst>
          </p:cNvPr>
          <p:cNvCxnSpPr/>
          <p:nvPr/>
        </p:nvCxnSpPr>
        <p:spPr>
          <a:xfrm>
            <a:off x="755576" y="2684657"/>
            <a:ext cx="23042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FB30FE5-9485-FF1D-F25D-F04BD3A4BC27}"/>
              </a:ext>
            </a:extLst>
          </p:cNvPr>
          <p:cNvSpPr/>
          <p:nvPr/>
        </p:nvSpPr>
        <p:spPr>
          <a:xfrm>
            <a:off x="3075042" y="1891705"/>
            <a:ext cx="399637" cy="276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C337B1-E826-3915-FEA8-E5F749F9B00B}"/>
              </a:ext>
            </a:extLst>
          </p:cNvPr>
          <p:cNvSpPr/>
          <p:nvPr/>
        </p:nvSpPr>
        <p:spPr>
          <a:xfrm>
            <a:off x="338884" y="2539567"/>
            <a:ext cx="399637" cy="276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54977-FDEE-5450-4AE0-C9E4D4C877C5}"/>
              </a:ext>
            </a:extLst>
          </p:cNvPr>
          <p:cNvSpPr txBox="1"/>
          <p:nvPr/>
        </p:nvSpPr>
        <p:spPr>
          <a:xfrm>
            <a:off x="3207771" y="911993"/>
            <a:ext cx="546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3.  e and h need to be collected at the contacts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B6B29-1315-3D4F-BB34-04EE051E4F8D}"/>
              </a:ext>
            </a:extLst>
          </p:cNvPr>
          <p:cNvSpPr txBox="1"/>
          <p:nvPr/>
        </p:nvSpPr>
        <p:spPr>
          <a:xfrm>
            <a:off x="1381436" y="3527520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Good contacts</a:t>
            </a:r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135707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E7A8EEB-C0F9-5A8B-3D28-68B81BD7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Selective contacts</a:t>
            </a:r>
            <a:endParaRPr lang="en-GB" dirty="0"/>
          </a:p>
        </p:txBody>
      </p:sp>
      <p:pic>
        <p:nvPicPr>
          <p:cNvPr id="17" name="Picture 2" descr="solar cell">
            <a:extLst>
              <a:ext uri="{FF2B5EF4-FFF2-40B4-BE49-F238E27FC236}">
                <a16:creationId xmlns:a16="http://schemas.microsoft.com/office/drawing/2014/main" id="{D25E73C1-5D47-D45C-79A5-2313BD98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74" y="1558324"/>
            <a:ext cx="3475398" cy="29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94538-4C82-D3D3-13CE-1923994A8E07}"/>
              </a:ext>
            </a:extLst>
          </p:cNvPr>
          <p:cNvSpPr txBox="1"/>
          <p:nvPr/>
        </p:nvSpPr>
        <p:spPr>
          <a:xfrm>
            <a:off x="3707904" y="2499742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Electron contact</a:t>
            </a:r>
            <a:endParaRPr lang="nl-BE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E732D-358A-4BC7-D9A4-2A844C34B745}"/>
              </a:ext>
            </a:extLst>
          </p:cNvPr>
          <p:cNvSpPr txBox="1"/>
          <p:nvPr/>
        </p:nvSpPr>
        <p:spPr>
          <a:xfrm>
            <a:off x="3923928" y="4341753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Hole contact</a:t>
            </a:r>
            <a:endParaRPr lang="nl-BE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A8E5DD-29FD-E581-916C-B0553E9B6D8B}"/>
              </a:ext>
            </a:extLst>
          </p:cNvPr>
          <p:cNvSpPr txBox="1"/>
          <p:nvPr/>
        </p:nvSpPr>
        <p:spPr>
          <a:xfrm>
            <a:off x="721512" y="1797294"/>
            <a:ext cx="197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Conduction band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2B01-6355-6E5D-7149-A0D2ECD61FBE}"/>
              </a:ext>
            </a:extLst>
          </p:cNvPr>
          <p:cNvSpPr txBox="1"/>
          <p:nvPr/>
        </p:nvSpPr>
        <p:spPr>
          <a:xfrm>
            <a:off x="1907704" y="267805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Valence band</a:t>
            </a:r>
            <a:endParaRPr lang="en-GB" sz="12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16BD37-D4C5-59F0-0F93-C1A9E01AEECA}"/>
              </a:ext>
            </a:extLst>
          </p:cNvPr>
          <p:cNvCxnSpPr/>
          <p:nvPr/>
        </p:nvCxnSpPr>
        <p:spPr>
          <a:xfrm>
            <a:off x="755576" y="2067694"/>
            <a:ext cx="23042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B797F0-E2B4-DA7C-2387-E1E9329F1DE2}"/>
              </a:ext>
            </a:extLst>
          </p:cNvPr>
          <p:cNvCxnSpPr/>
          <p:nvPr/>
        </p:nvCxnSpPr>
        <p:spPr>
          <a:xfrm>
            <a:off x="755576" y="2684657"/>
            <a:ext cx="23042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FB30FE5-9485-FF1D-F25D-F04BD3A4BC27}"/>
              </a:ext>
            </a:extLst>
          </p:cNvPr>
          <p:cNvSpPr/>
          <p:nvPr/>
        </p:nvSpPr>
        <p:spPr>
          <a:xfrm>
            <a:off x="3104856" y="1567383"/>
            <a:ext cx="399637" cy="276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C337B1-E826-3915-FEA8-E5F749F9B00B}"/>
              </a:ext>
            </a:extLst>
          </p:cNvPr>
          <p:cNvSpPr/>
          <p:nvPr/>
        </p:nvSpPr>
        <p:spPr>
          <a:xfrm>
            <a:off x="321875" y="3052192"/>
            <a:ext cx="399637" cy="276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54977-FDEE-5450-4AE0-C9E4D4C877C5}"/>
              </a:ext>
            </a:extLst>
          </p:cNvPr>
          <p:cNvSpPr txBox="1"/>
          <p:nvPr/>
        </p:nvSpPr>
        <p:spPr>
          <a:xfrm>
            <a:off x="3207771" y="911993"/>
            <a:ext cx="546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3.  e and h need to be collected at the contacts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5B0D5-1579-783C-609B-044E3F2417E8}"/>
              </a:ext>
            </a:extLst>
          </p:cNvPr>
          <p:cNvSpPr txBox="1"/>
          <p:nvPr/>
        </p:nvSpPr>
        <p:spPr>
          <a:xfrm>
            <a:off x="1381436" y="3527520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Bad contacts</a:t>
            </a:r>
            <a:endParaRPr lang="nl-BE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210157-A5C1-C3A1-995E-0096C1842397}"/>
              </a:ext>
            </a:extLst>
          </p:cNvPr>
          <p:cNvGrpSpPr/>
          <p:nvPr/>
        </p:nvGrpSpPr>
        <p:grpSpPr>
          <a:xfrm rot="304024">
            <a:off x="926512" y="1869505"/>
            <a:ext cx="2004694" cy="1047811"/>
            <a:chOff x="2371075" y="2170332"/>
            <a:chExt cx="2004694" cy="10478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DA3C62-1BB0-C212-3E07-6516CA3DF482}"/>
                </a:ext>
              </a:extLst>
            </p:cNvPr>
            <p:cNvSpPr/>
            <p:nvPr/>
          </p:nvSpPr>
          <p:spPr>
            <a:xfrm>
              <a:off x="4303761" y="2170332"/>
              <a:ext cx="72008" cy="7835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3F1AE2-6A31-74DB-6C65-54846403E2E9}"/>
                </a:ext>
              </a:extLst>
            </p:cNvPr>
            <p:cNvSpPr/>
            <p:nvPr/>
          </p:nvSpPr>
          <p:spPr>
            <a:xfrm>
              <a:off x="2371075" y="3139787"/>
              <a:ext cx="72008" cy="783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21017703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7178-794C-ACA9-AE12-51121C97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contacts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C2639-2DE2-2FE5-6B8F-57392A2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6" y="555423"/>
            <a:ext cx="6751058" cy="4570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FEA668-F9A5-5921-4609-742B3AEFF492}"/>
              </a:ext>
            </a:extLst>
          </p:cNvPr>
          <p:cNvSpPr txBox="1"/>
          <p:nvPr/>
        </p:nvSpPr>
        <p:spPr>
          <a:xfrm>
            <a:off x="4932040" y="915566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Selective contacts: blocking or rejecting one of the carriers (hole or electron)</a:t>
            </a:r>
          </a:p>
        </p:txBody>
      </p:sp>
    </p:spTree>
    <p:extLst>
      <p:ext uri="{BB962C8B-B14F-4D97-AF65-F5344CB8AC3E}">
        <p14:creationId xmlns:p14="http://schemas.microsoft.com/office/powerpoint/2010/main" val="57982372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E328-529B-EA85-5C65-EAF6E6FC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architectures for thin film solar cells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E2A3A-4BBD-C4E5-7A37-D2FA66DA5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6" y="918102"/>
            <a:ext cx="4031718" cy="365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8967-B683-0FCF-1791-7AF61646B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923669"/>
            <a:ext cx="3928246" cy="1909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6F67C-833C-38EC-650C-0313300E59EB}"/>
              </a:ext>
            </a:extLst>
          </p:cNvPr>
          <p:cNvSpPr txBox="1"/>
          <p:nvPr/>
        </p:nvSpPr>
        <p:spPr>
          <a:xfrm>
            <a:off x="4788024" y="329183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Single junction solar cells </a:t>
            </a:r>
            <a:endParaRPr lang="en-GB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5985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5D0E-CC95-E7F0-6829-2E906D12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architectures for thin film solar cells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25E98-DE76-0E6A-F1CC-40DB0A234112}"/>
              </a:ext>
            </a:extLst>
          </p:cNvPr>
          <p:cNvSpPr txBox="1"/>
          <p:nvPr/>
        </p:nvSpPr>
        <p:spPr>
          <a:xfrm>
            <a:off x="2987824" y="4180929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Tandem solar cells 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B3A0A-94D6-44B3-8045-A321DBB38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3558"/>
            <a:ext cx="6837657" cy="325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52670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8A60-4419-8728-3D25-DAF8A724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Take-away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E230-1275-F3F9-0AF1-729265FBA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03" y="915566"/>
            <a:ext cx="8640960" cy="3942438"/>
          </a:xfrm>
        </p:spPr>
        <p:txBody>
          <a:bodyPr/>
          <a:lstStyle/>
          <a:p>
            <a:r>
              <a:rPr lang="en-US" sz="1800" dirty="0"/>
              <a:t>Ultrathin solar cells have many variable application</a:t>
            </a:r>
          </a:p>
          <a:p>
            <a:pPr lvl="1"/>
            <a:r>
              <a:rPr lang="en-US" sz="1200" dirty="0"/>
              <a:t>Flexible, semi-transparent, light weight</a:t>
            </a:r>
          </a:p>
          <a:p>
            <a:r>
              <a:rPr lang="en-US" sz="1800" dirty="0"/>
              <a:t>Efficiency of terrestrial thin film PV is lacking behind compared to Si wafer technology</a:t>
            </a:r>
          </a:p>
          <a:p>
            <a:pPr lvl="1"/>
            <a:r>
              <a:rPr lang="en-US" sz="1200" dirty="0"/>
              <a:t>Si: 26.7%, CIGSe: 23.35%, Perovskite: 25.7%</a:t>
            </a:r>
          </a:p>
          <a:p>
            <a:r>
              <a:rPr lang="en-US" sz="1800" dirty="0"/>
              <a:t>Efficiency improvements are implemented in two ways:</a:t>
            </a:r>
          </a:p>
          <a:p>
            <a:pPr lvl="1"/>
            <a:r>
              <a:rPr lang="en-US" sz="1400" dirty="0"/>
              <a:t>Increase the absorption</a:t>
            </a:r>
          </a:p>
          <a:p>
            <a:pPr lvl="2"/>
            <a:r>
              <a:rPr lang="en-US" sz="1000" dirty="0"/>
              <a:t>Back reflector, light scattering and anti-reflection coatings</a:t>
            </a:r>
          </a:p>
          <a:p>
            <a:pPr lvl="1"/>
            <a:r>
              <a:rPr lang="en-US" sz="1400" dirty="0"/>
              <a:t>Passivate the electron and hole contacts</a:t>
            </a:r>
          </a:p>
          <a:p>
            <a:pPr lvl="2"/>
            <a:r>
              <a:rPr lang="en-US" sz="1000" dirty="0"/>
              <a:t>Selective contacts</a:t>
            </a:r>
          </a:p>
          <a:p>
            <a:r>
              <a:rPr lang="en-US" sz="2000" dirty="0"/>
              <a:t>Tandem solar cells increase the efficiency even further</a:t>
            </a:r>
          </a:p>
          <a:p>
            <a:pPr lvl="1"/>
            <a:r>
              <a:rPr lang="en-US" sz="1400" dirty="0"/>
              <a:t>Two thin technologies, but may also be combined with Si wafer technology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85116093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1" descr="About EnergyVille | EnergyVille">
            <a:extLst>
              <a:ext uri="{FF2B5EF4-FFF2-40B4-BE49-F238E27FC236}">
                <a16:creationId xmlns:a16="http://schemas.microsoft.com/office/drawing/2014/main" id="{0109E7E4-D285-4067-EAD3-84F7C1BD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987425"/>
            <a:ext cx="31527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11">
            <a:extLst>
              <a:ext uri="{FF2B5EF4-FFF2-40B4-BE49-F238E27FC236}">
                <a16:creationId xmlns:a16="http://schemas.microsoft.com/office/drawing/2014/main" id="{7D8B6F38-47BA-6D07-E145-17F160FA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932113"/>
            <a:ext cx="37528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ED1C-0FA4-FF2A-D01A-638F57EA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ultrathin solar cells?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63D4-F15E-04ED-09DA-213830C8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But: often less efficient or more expensive than Si</a:t>
            </a:r>
            <a:endParaRPr lang="en-GB" sz="2000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081F1-2F43-3E8B-3A14-142623DAB41C}"/>
              </a:ext>
            </a:extLst>
          </p:cNvPr>
          <p:cNvSpPr txBox="1"/>
          <p:nvPr/>
        </p:nvSpPr>
        <p:spPr>
          <a:xfrm>
            <a:off x="1475656" y="4731990"/>
            <a:ext cx="5886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https://www.nrel.gov/pv/interactive-cell-efficiency.html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A1204-8B4E-2D1D-C1CF-813441F2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9582"/>
            <a:ext cx="6796043" cy="35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0618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E7372C-FAF6-D38D-48BC-4DD4E846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7860"/>
            <a:ext cx="2416906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27815-9F38-D8D4-84C8-E0C4CBCA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04" y="915566"/>
            <a:ext cx="4216796" cy="2799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B6DA99-AC6B-0A44-4E03-4550ACA3B9C6}"/>
              </a:ext>
            </a:extLst>
          </p:cNvPr>
          <p:cNvSpPr/>
          <p:nvPr/>
        </p:nvSpPr>
        <p:spPr>
          <a:xfrm>
            <a:off x="2627784" y="2931790"/>
            <a:ext cx="20882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12390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CCDC-6196-6066-B76D-B46AB6D9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in ultrathin PV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637F-A4F3-D11A-828F-1B8262513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Light absorption limited by absorber layer thickness</a:t>
            </a:r>
          </a:p>
          <a:p>
            <a:r>
              <a:rPr lang="en-US" sz="2000" dirty="0"/>
              <a:t>Recombination of charges is higher at the contacts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32CBA-5895-401A-893A-8E34C166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04" y="1551002"/>
            <a:ext cx="8122992" cy="29649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C0397C-1783-0E4D-FAF6-6F913B52BB70}"/>
              </a:ext>
            </a:extLst>
          </p:cNvPr>
          <p:cNvSpPr/>
          <p:nvPr/>
        </p:nvSpPr>
        <p:spPr>
          <a:xfrm>
            <a:off x="5076056" y="3063170"/>
            <a:ext cx="3384376" cy="14527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17564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30D84E-E269-0A38-20B2-26BC0B77303D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1589088"/>
            <a:ext cx="4362450" cy="2490787"/>
            <a:chOff x="4787900" y="1589088"/>
            <a:chExt cx="4362450" cy="24907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32E83DA-8B22-802A-3DBA-EBBB5609FFDB}"/>
                </a:ext>
              </a:extLst>
            </p:cNvPr>
            <p:cNvSpPr/>
            <p:nvPr/>
          </p:nvSpPr>
          <p:spPr>
            <a:xfrm>
              <a:off x="4787900" y="1589088"/>
              <a:ext cx="2952750" cy="24907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F95EFB-0EFA-9FB9-1599-8C4DCE6AD0B1}"/>
                </a:ext>
              </a:extLst>
            </p:cNvPr>
            <p:cNvCxnSpPr/>
            <p:nvPr/>
          </p:nvCxnSpPr>
          <p:spPr>
            <a:xfrm>
              <a:off x="7885113" y="1589088"/>
              <a:ext cx="0" cy="249078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928" name="TextBox 19">
              <a:extLst>
                <a:ext uri="{FF2B5EF4-FFF2-40B4-BE49-F238E27FC236}">
                  <a16:creationId xmlns:a16="http://schemas.microsoft.com/office/drawing/2014/main" id="{0DF2C5E1-7C73-D546-D99E-689FA4CFA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5113" y="2573338"/>
              <a:ext cx="1265237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latin typeface="Verdana" panose="020B0604030504040204" pitchFamily="34" charset="0"/>
                </a:rPr>
                <a:t>2 µm</a:t>
              </a:r>
              <a:endParaRPr lang="en-GB" altLang="en-US" sz="2800">
                <a:latin typeface="Verdana" panose="020B0604030504040204" pitchFamily="34" charset="0"/>
              </a:endParaRPr>
            </a:p>
          </p:txBody>
        </p:sp>
      </p:grpSp>
      <p:sp>
        <p:nvSpPr>
          <p:cNvPr id="38915" name="Tijdelijke aanduiding voor inhoud 7">
            <a:extLst>
              <a:ext uri="{FF2B5EF4-FFF2-40B4-BE49-F238E27FC236}">
                <a16:creationId xmlns:a16="http://schemas.microsoft.com/office/drawing/2014/main" id="{AE969117-7209-6442-6617-3CD0A8FE8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628650"/>
            <a:ext cx="8642350" cy="3943350"/>
          </a:xfrm>
        </p:spPr>
        <p:txBody>
          <a:bodyPr/>
          <a:lstStyle/>
          <a:p>
            <a:r>
              <a:rPr lang="nl-NL" altLang="en-US" sz="1800">
                <a:latin typeface="Verdana" panose="020B0604030504040204" pitchFamily="34" charset="0"/>
              </a:rPr>
              <a:t>How much light is absorbed, depends on the thickness of the layer</a:t>
            </a:r>
          </a:p>
          <a:p>
            <a:endParaRPr lang="nl-NL" altLang="en-US" sz="1800">
              <a:latin typeface="Verdana" panose="020B0604030504040204" pitchFamily="34" charset="0"/>
            </a:endParaRPr>
          </a:p>
          <a:p>
            <a:r>
              <a:rPr lang="nl-NL" altLang="en-US" sz="1800">
                <a:latin typeface="Verdana" panose="020B0604030504040204" pitchFamily="34" charset="0"/>
              </a:rPr>
              <a:t>For CIGS: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0BCCB38-5B0B-2A48-44B1-080BFA00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err="1"/>
              <a:t>Absorption</a:t>
            </a:r>
            <a:endParaRPr lang="nl-NL" dirty="0"/>
          </a:p>
        </p:txBody>
      </p:sp>
      <p:pic>
        <p:nvPicPr>
          <p:cNvPr id="38917" name="Picture 3">
            <a:extLst>
              <a:ext uri="{FF2B5EF4-FFF2-40B4-BE49-F238E27FC236}">
                <a16:creationId xmlns:a16="http://schemas.microsoft.com/office/drawing/2014/main" id="{35F037D6-229F-6FE0-8893-341FD467B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354138"/>
            <a:ext cx="43053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9E0E1FA-A625-D80B-5C51-2FC41CF0A549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1630363"/>
            <a:ext cx="2214563" cy="2670175"/>
            <a:chOff x="5165725" y="1630363"/>
            <a:chExt cx="2214563" cy="267017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52F50-536B-0D64-1B88-1573925AAA0C}"/>
                </a:ext>
              </a:extLst>
            </p:cNvPr>
            <p:cNvCxnSpPr/>
            <p:nvPr/>
          </p:nvCxnSpPr>
          <p:spPr>
            <a:xfrm>
              <a:off x="5165725" y="1630363"/>
              <a:ext cx="0" cy="865187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14A676-21CE-A8B5-EB6B-D3117EEF0B8C}"/>
                </a:ext>
              </a:extLst>
            </p:cNvPr>
            <p:cNvCxnSpPr>
              <a:cxnSpLocks/>
            </p:cNvCxnSpPr>
            <p:nvPr/>
          </p:nvCxnSpPr>
          <p:spPr>
            <a:xfrm>
              <a:off x="5651500" y="1630363"/>
              <a:ext cx="0" cy="1152525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5EA413-03F3-A76F-7192-6F91A99E9E05}"/>
                </a:ext>
              </a:extLst>
            </p:cNvPr>
            <p:cNvCxnSpPr>
              <a:cxnSpLocks/>
            </p:cNvCxnSpPr>
            <p:nvPr/>
          </p:nvCxnSpPr>
          <p:spPr>
            <a:xfrm>
              <a:off x="6084888" y="1636713"/>
              <a:ext cx="0" cy="1506537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53110DE-9397-CF6E-1ACB-7C1AD9712629}"/>
                </a:ext>
              </a:extLst>
            </p:cNvPr>
            <p:cNvCxnSpPr>
              <a:cxnSpLocks/>
            </p:cNvCxnSpPr>
            <p:nvPr/>
          </p:nvCxnSpPr>
          <p:spPr>
            <a:xfrm>
              <a:off x="6516688" y="1630363"/>
              <a:ext cx="0" cy="1944687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B9207D-D09F-FF25-1325-AAF86579A2E7}"/>
                </a:ext>
              </a:extLst>
            </p:cNvPr>
            <p:cNvCxnSpPr>
              <a:cxnSpLocks/>
            </p:cNvCxnSpPr>
            <p:nvPr/>
          </p:nvCxnSpPr>
          <p:spPr>
            <a:xfrm>
              <a:off x="6948488" y="1630363"/>
              <a:ext cx="0" cy="244951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563141-01A0-D5D2-0B4F-53CF1EB19D87}"/>
                </a:ext>
              </a:extLst>
            </p:cNvPr>
            <p:cNvCxnSpPr>
              <a:cxnSpLocks/>
            </p:cNvCxnSpPr>
            <p:nvPr/>
          </p:nvCxnSpPr>
          <p:spPr>
            <a:xfrm>
              <a:off x="7380288" y="1651000"/>
              <a:ext cx="0" cy="2649538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919" name="Picture 6">
            <a:extLst>
              <a:ext uri="{FF2B5EF4-FFF2-40B4-BE49-F238E27FC236}">
                <a16:creationId xmlns:a16="http://schemas.microsoft.com/office/drawing/2014/main" id="{00AD64E3-FE9D-46CA-A720-FFF038A6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71550"/>
            <a:ext cx="1536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9984E0-7658-32B1-190B-9045AB50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74625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err="1"/>
              <a:t>Absorption</a:t>
            </a:r>
            <a:endParaRPr lang="nl-NL" dirty="0"/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4647F10B-B375-4B32-4505-E0F7AD52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354138"/>
            <a:ext cx="43053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F41E39-CDF2-158E-9079-603391BDE7DC}"/>
              </a:ext>
            </a:extLst>
          </p:cNvPr>
          <p:cNvSpPr/>
          <p:nvPr/>
        </p:nvSpPr>
        <p:spPr>
          <a:xfrm>
            <a:off x="4787900" y="1589088"/>
            <a:ext cx="2952750" cy="127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C605B4-CB21-6A3A-3D83-2BA256006017}"/>
              </a:ext>
            </a:extLst>
          </p:cNvPr>
          <p:cNvCxnSpPr/>
          <p:nvPr/>
        </p:nvCxnSpPr>
        <p:spPr>
          <a:xfrm>
            <a:off x="5165725" y="1630363"/>
            <a:ext cx="0" cy="865187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0ACB5A-803B-230C-A59E-CFC00FFC75A1}"/>
              </a:ext>
            </a:extLst>
          </p:cNvPr>
          <p:cNvCxnSpPr>
            <a:cxnSpLocks/>
          </p:cNvCxnSpPr>
          <p:nvPr/>
        </p:nvCxnSpPr>
        <p:spPr>
          <a:xfrm>
            <a:off x="5651500" y="1630363"/>
            <a:ext cx="0" cy="1152525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C9A966-6BA3-03A8-AAC2-A3D596A0B296}"/>
              </a:ext>
            </a:extLst>
          </p:cNvPr>
          <p:cNvCxnSpPr>
            <a:cxnSpLocks/>
          </p:cNvCxnSpPr>
          <p:nvPr/>
        </p:nvCxnSpPr>
        <p:spPr>
          <a:xfrm>
            <a:off x="6084888" y="1636713"/>
            <a:ext cx="0" cy="1506537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B29FF3-459E-6FCF-EE0A-BF88D7F191FD}"/>
              </a:ext>
            </a:extLst>
          </p:cNvPr>
          <p:cNvCxnSpPr>
            <a:cxnSpLocks/>
          </p:cNvCxnSpPr>
          <p:nvPr/>
        </p:nvCxnSpPr>
        <p:spPr>
          <a:xfrm>
            <a:off x="6516688" y="1630363"/>
            <a:ext cx="0" cy="194468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6C850-79F6-2DF1-1916-909567AA6829}"/>
              </a:ext>
            </a:extLst>
          </p:cNvPr>
          <p:cNvCxnSpPr>
            <a:cxnSpLocks/>
          </p:cNvCxnSpPr>
          <p:nvPr/>
        </p:nvCxnSpPr>
        <p:spPr>
          <a:xfrm>
            <a:off x="6948488" y="1630363"/>
            <a:ext cx="0" cy="2449512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508974-BDBF-7043-12D2-7C4F599646D1}"/>
              </a:ext>
            </a:extLst>
          </p:cNvPr>
          <p:cNvCxnSpPr>
            <a:cxnSpLocks/>
          </p:cNvCxnSpPr>
          <p:nvPr/>
        </p:nvCxnSpPr>
        <p:spPr>
          <a:xfrm>
            <a:off x="7380288" y="1651000"/>
            <a:ext cx="0" cy="26495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8DD466-B393-8E5F-CEB7-20C804167090}"/>
              </a:ext>
            </a:extLst>
          </p:cNvPr>
          <p:cNvCxnSpPr>
            <a:cxnSpLocks/>
          </p:cNvCxnSpPr>
          <p:nvPr/>
        </p:nvCxnSpPr>
        <p:spPr>
          <a:xfrm>
            <a:off x="7842250" y="1589088"/>
            <a:ext cx="0" cy="12668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48" name="TextBox 15">
            <a:extLst>
              <a:ext uri="{FF2B5EF4-FFF2-40B4-BE49-F238E27FC236}">
                <a16:creationId xmlns:a16="http://schemas.microsoft.com/office/drawing/2014/main" id="{B82D2410-2FE8-6042-0BBE-573E071FF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1655763"/>
            <a:ext cx="12652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latin typeface="Verdana" panose="020B0604030504040204" pitchFamily="34" charset="0"/>
              </a:rPr>
              <a:t>500 nm</a:t>
            </a:r>
            <a:endParaRPr lang="en-GB" altLang="en-US" sz="2800">
              <a:latin typeface="Verdana" panose="020B0604030504040204" pitchFamily="34" charset="0"/>
            </a:endParaRPr>
          </a:p>
        </p:txBody>
      </p:sp>
      <p:sp>
        <p:nvSpPr>
          <p:cNvPr id="39949" name="Tijdelijke aanduiding voor inhoud 7">
            <a:extLst>
              <a:ext uri="{FF2B5EF4-FFF2-40B4-BE49-F238E27FC236}">
                <a16:creationId xmlns:a16="http://schemas.microsoft.com/office/drawing/2014/main" id="{163C4ED6-176F-6648-4F14-6CECBAAAC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628650"/>
            <a:ext cx="8642350" cy="3943350"/>
          </a:xfrm>
        </p:spPr>
        <p:txBody>
          <a:bodyPr/>
          <a:lstStyle/>
          <a:p>
            <a:r>
              <a:rPr lang="nl-NL" altLang="en-US" sz="1800">
                <a:latin typeface="Verdana" panose="020B0604030504040204" pitchFamily="34" charset="0"/>
              </a:rPr>
              <a:t>How much light is absorbed, depends on the thickness of the layer</a:t>
            </a:r>
          </a:p>
          <a:p>
            <a:endParaRPr lang="nl-NL" altLang="en-US" sz="1800">
              <a:latin typeface="Verdana" panose="020B0604030504040204" pitchFamily="34" charset="0"/>
            </a:endParaRPr>
          </a:p>
          <a:p>
            <a:r>
              <a:rPr lang="nl-NL" altLang="en-US" sz="1800">
                <a:latin typeface="Verdana" panose="020B0604030504040204" pitchFamily="34" charset="0"/>
              </a:rPr>
              <a:t>For CIGS:</a:t>
            </a:r>
          </a:p>
        </p:txBody>
      </p:sp>
      <p:pic>
        <p:nvPicPr>
          <p:cNvPr id="39950" name="Picture 6">
            <a:extLst>
              <a:ext uri="{FF2B5EF4-FFF2-40B4-BE49-F238E27FC236}">
                <a16:creationId xmlns:a16="http://schemas.microsoft.com/office/drawing/2014/main" id="{2C991FF4-A163-1CF1-59AF-6D69E154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71550"/>
            <a:ext cx="1536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CCDC-6196-6066-B76D-B46AB6D9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in ultrathin PV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637F-A4F3-D11A-828F-1B8262513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Light absorption limited by absorber layer thickness</a:t>
            </a:r>
            <a:endParaRPr lang="en-GB" sz="2000" dirty="0"/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32CBA-5895-401A-893A-8E34C166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75606"/>
            <a:ext cx="8122992" cy="29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711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7300</TotalTime>
  <Words>841</Words>
  <Application>Microsoft Office PowerPoint</Application>
  <PresentationFormat>On-screen Show (16:9)</PresentationFormat>
  <Paragraphs>143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Times</vt:lpstr>
      <vt:lpstr>Verdana</vt:lpstr>
      <vt:lpstr>Wingdings</vt:lpstr>
      <vt:lpstr>Office-thema</vt:lpstr>
      <vt:lpstr>MINAT Lecture 5: Micro- and nanostructures in solar cells</vt:lpstr>
      <vt:lpstr>PowerPoint Presentation</vt:lpstr>
      <vt:lpstr>Why ultrathin solar cells?</vt:lpstr>
      <vt:lpstr>Why ultrathin solar cells?</vt:lpstr>
      <vt:lpstr>PowerPoint Presentation</vt:lpstr>
      <vt:lpstr>Challenges in ultrathin PV</vt:lpstr>
      <vt:lpstr>Absorption</vt:lpstr>
      <vt:lpstr>Absorption</vt:lpstr>
      <vt:lpstr>Challenges in ultrathin PV</vt:lpstr>
      <vt:lpstr>Absorption</vt:lpstr>
      <vt:lpstr>Light management</vt:lpstr>
      <vt:lpstr>Light management</vt:lpstr>
      <vt:lpstr>Absorption</vt:lpstr>
      <vt:lpstr>State-of-the-art of ultrathin Si solar cells</vt:lpstr>
      <vt:lpstr>State-of-the-art of ultrathin Si solar cells</vt:lpstr>
      <vt:lpstr>State-of-the-art of ultrathin Si solar cells</vt:lpstr>
      <vt:lpstr>Light trapping </vt:lpstr>
      <vt:lpstr>State-of-the-art of ultrathin GaAs solar cells</vt:lpstr>
      <vt:lpstr>State-of-the-art of ultrathin GaAs solar cells</vt:lpstr>
      <vt:lpstr>State-of-the-art of ultrathin CIGS solar cells</vt:lpstr>
      <vt:lpstr>State-of-the-art of ultrathin CIGS solar cells</vt:lpstr>
      <vt:lpstr>Transfer techniques of thin films</vt:lpstr>
      <vt:lpstr>Fabrication of nanostructures I</vt:lpstr>
      <vt:lpstr>Fabrication of nanostructures I</vt:lpstr>
      <vt:lpstr>Fabrication of nanostructures II</vt:lpstr>
      <vt:lpstr>Fabrication of nanostructures II</vt:lpstr>
      <vt:lpstr>Selective contacts</vt:lpstr>
      <vt:lpstr>Selective contacts</vt:lpstr>
      <vt:lpstr>Selective contacts</vt:lpstr>
      <vt:lpstr>Selective contacts</vt:lpstr>
      <vt:lpstr>Selective contacts</vt:lpstr>
      <vt:lpstr>Selective contacts</vt:lpstr>
      <vt:lpstr>Future architectures for thin film solar cells</vt:lpstr>
      <vt:lpstr>Future architectures for thin film solar cells</vt:lpstr>
      <vt:lpstr>Take-away messages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Studeren in het  hoger onderwijs     Luc De Schepper rector  Universiteit Hasselt</dc:title>
  <dc:creator>Mieke Daenen</dc:creator>
  <cp:lastModifiedBy>Jessica de Wild (imec)</cp:lastModifiedBy>
  <cp:revision>458</cp:revision>
  <cp:lastPrinted>2010-10-06T10:08:21Z</cp:lastPrinted>
  <dcterms:created xsi:type="dcterms:W3CDTF">2012-11-05T14:29:46Z</dcterms:created>
  <dcterms:modified xsi:type="dcterms:W3CDTF">2023-11-23T11:21:06Z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2d096a-b9c6-47d3-a057-0331d74161ec_Enabled">
    <vt:lpwstr>true</vt:lpwstr>
  </property>
  <property fmtid="{D5CDD505-2E9C-101B-9397-08002B2CF9AE}" pid="3" name="MSIP_Label_902d096a-b9c6-47d3-a057-0331d74161ec_SetDate">
    <vt:lpwstr>2021-11-15T13:10:48Z</vt:lpwstr>
  </property>
  <property fmtid="{D5CDD505-2E9C-101B-9397-08002B2CF9AE}" pid="4" name="MSIP_Label_902d096a-b9c6-47d3-a057-0331d74161ec_Method">
    <vt:lpwstr>Privileged</vt:lpwstr>
  </property>
  <property fmtid="{D5CDD505-2E9C-101B-9397-08002B2CF9AE}" pid="5" name="MSIP_Label_902d096a-b9c6-47d3-a057-0331d74161ec_Name">
    <vt:lpwstr>Confidential - General - Unmarked</vt:lpwstr>
  </property>
  <property fmtid="{D5CDD505-2E9C-101B-9397-08002B2CF9AE}" pid="6" name="MSIP_Label_902d096a-b9c6-47d3-a057-0331d74161ec_SiteId">
    <vt:lpwstr>a72d5a72-25ee-40f0-9bd1-067cb5b770d4</vt:lpwstr>
  </property>
  <property fmtid="{D5CDD505-2E9C-101B-9397-08002B2CF9AE}" pid="7" name="MSIP_Label_902d096a-b9c6-47d3-a057-0331d74161ec_ActionId">
    <vt:lpwstr>b6fa7441-81ea-4956-ba40-a3687ea13dcb</vt:lpwstr>
  </property>
  <property fmtid="{D5CDD505-2E9C-101B-9397-08002B2CF9AE}" pid="8" name="MSIP_Label_902d096a-b9c6-47d3-a057-0331d74161ec_ContentBits">
    <vt:lpwstr>0</vt:lpwstr>
  </property>
</Properties>
</file>